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95" r:id="rId7"/>
    <p:sldId id="304" r:id="rId8"/>
    <p:sldId id="291" r:id="rId9"/>
    <p:sldId id="297" r:id="rId10"/>
    <p:sldId id="299" r:id="rId11"/>
    <p:sldId id="306" r:id="rId12"/>
    <p:sldId id="308" r:id="rId13"/>
    <p:sldId id="310" r:id="rId14"/>
    <p:sldId id="312" r:id="rId15"/>
    <p:sldId id="293" r:id="rId16"/>
    <p:sldId id="301" r:id="rId17"/>
    <p:sldId id="302" r:id="rId18"/>
    <p:sldId id="262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DB9"/>
    <a:srgbClr val="2038A0"/>
    <a:srgbClr val="B82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5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51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93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36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09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3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8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71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72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14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002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8FC4-FE18-480B-8097-D87A85C95272}" type="datetimeFigureOut">
              <a:rPr lang="hu-HU" smtClean="0"/>
              <a:t>2023. 11. 17.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98DD-B0FD-4499-8ECC-BC8E1DB303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30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88645" y="872836"/>
            <a:ext cx="5584403" cy="241729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Tanulási utak a szakképzésben:</a:t>
            </a:r>
            <a:b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RUDAS</a:t>
            </a:r>
            <a:endParaRPr lang="hu-H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736658" y="4167737"/>
            <a:ext cx="4610501" cy="1491917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Beiskolázás a</a:t>
            </a:r>
          </a:p>
          <a:p>
            <a:r>
              <a:rPr lang="hu-H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2024/2025-ös tanévre</a:t>
            </a:r>
            <a:endParaRPr lang="hu-H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2" y="1225724"/>
            <a:ext cx="3741968" cy="3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3259772" y="2313411"/>
          <a:ext cx="5672455" cy="3013456"/>
        </p:xfrm>
        <a:graphic>
          <a:graphicData uri="http://schemas.openxmlformats.org/drawingml/2006/table">
            <a:tbl>
              <a:tblPr firstRow="1" firstCol="1" bandRow="1"/>
              <a:tblGrid>
                <a:gridCol w="2705100">
                  <a:extLst>
                    <a:ext uri="{9D8B030D-6E8A-4147-A177-3AD203B41FA5}">
                      <a16:colId xmlns:a16="http://schemas.microsoft.com/office/drawing/2014/main" val="2246974329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24876283"/>
                    </a:ext>
                  </a:extLst>
                </a:gridCol>
                <a:gridCol w="1548130">
                  <a:extLst>
                    <a:ext uri="{9D8B030D-6E8A-4147-A177-3AD203B41FA5}">
                      <a16:colId xmlns:a16="http://schemas.microsoft.com/office/drawing/2014/main" val="4157125743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RÁSZORULTSÁGI TÁMOGATÁS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1234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HAVONTA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1441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Tanulmányi átlag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 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összege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2022-ben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72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3,50-3,99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12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4,00-4,49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3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4,49&lt;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34 000 Ft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69189"/>
                  </a:ext>
                </a:extLst>
              </a:tr>
            </a:tbl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412282" y="528755"/>
            <a:ext cx="11367436" cy="107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Juttatások 2022-ben </a:t>
            </a: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szakképzésben tanulóknak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80475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Mert már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bizonyítottunk (50 év a képzésben, sok család életében)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Magas színvonalú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képzés (személyi és tárgyi feltételek, vizsga- eredmények, versenyek, elismerések) TOP30, TOP10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Rugalmasan és diákcentrikusan alkalmazkodunk a változásokhoz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Közösséget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teremtünk: hagyományaink jellemeznek bennünket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Biztos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szakmákat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és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egyénileg formálható jövőt kínálunk – partnerek a felsőoktatásban, munka világában (duális képzés)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Figyelünk a közismereti tárgyakra, nyitva hagyva a továbbtanulás irányait (óraszámok, csoportbontások, személyre szabott tervek)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Kollégiumunkban közel 200 fiatal tanulja az önállóságot, életvezetést, alkalmazkodást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76268" y="511774"/>
            <a:ext cx="11367436" cy="760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Miért ajánljuk a Rudast?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2" y="529676"/>
            <a:ext cx="607374" cy="1042385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2135537" y="637526"/>
            <a:ext cx="8915748" cy="826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Dunaújvárosi SZC Rudas Közgazdasági Technikum és Kollégium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59" y="2317746"/>
            <a:ext cx="2700762" cy="185944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21492" y="2317746"/>
            <a:ext cx="67285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latin typeface="Cambria" panose="02040503050406030204" pitchFamily="18" charset="0"/>
                <a:ea typeface="Cambria" panose="02040503050406030204" pitchFamily="18" charset="0"/>
              </a:rPr>
              <a:t>Technikum (5 év) – érettségi és </a:t>
            </a:r>
            <a:r>
              <a:rPr lang="hu-H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szakma</a:t>
            </a:r>
          </a:p>
          <a:p>
            <a:endParaRPr lang="hu-H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Gazdálkodás és menedzsment (Pénzügyi-számviteli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ügyintéző; Vállalkozási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ügyviteli ügyintéző) 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Informatika és távközlés (Informatikai rendszer- és alkalmazás-üzemeltető technikus; Szoftverfejlesztő és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–tesztelő technikus)</a:t>
            </a:r>
          </a:p>
          <a:p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Sport (</a:t>
            </a:r>
            <a:r>
              <a:rPr lang="hu-HU">
                <a:latin typeface="Cambria" panose="02040503050406030204" pitchFamily="18" charset="0"/>
                <a:ea typeface="Cambria" panose="02040503050406030204" pitchFamily="18" charset="0"/>
              </a:rPr>
              <a:t>Sportedző </a:t>
            </a:r>
            <a:r>
              <a:rPr lang="hu-HU" smtClean="0">
                <a:latin typeface="Cambria" panose="02040503050406030204" pitchFamily="18" charset="0"/>
                <a:ea typeface="Cambria" panose="02040503050406030204" pitchFamily="18" charset="0"/>
              </a:rPr>
              <a:t>/a </a:t>
            </a:r>
            <a:r>
              <a:rPr lang="hu-HU">
                <a:latin typeface="Cambria" panose="02040503050406030204" pitchFamily="18" charset="0"/>
                <a:ea typeface="Cambria" panose="02040503050406030204" pitchFamily="18" charset="0"/>
              </a:rPr>
              <a:t>sportág </a:t>
            </a:r>
            <a:r>
              <a:rPr lang="hu-HU" smtClean="0">
                <a:latin typeface="Cambria" panose="02040503050406030204" pitchFamily="18" charset="0"/>
                <a:ea typeface="Cambria" panose="02040503050406030204" pitchFamily="18" charset="0"/>
              </a:rPr>
              <a:t>megjelölésével/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–sportszervező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Turizmus-vendéglátás (Turisztikai technikus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068" y="4330460"/>
            <a:ext cx="2709306" cy="180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18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897308"/>
            <a:ext cx="6683612" cy="56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73616" y="2568291"/>
            <a:ext cx="7305576" cy="130106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203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Köszönöm a figyelmet!</a:t>
            </a:r>
            <a:endParaRPr lang="hu-HU" sz="4800" b="1" dirty="0">
              <a:solidFill>
                <a:srgbClr val="2038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18" y="1434108"/>
            <a:ext cx="3743268" cy="35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987" t="-6782" r="-987" b="26332"/>
          <a:stretch/>
        </p:blipFill>
        <p:spPr>
          <a:xfrm>
            <a:off x="604531" y="125127"/>
            <a:ext cx="11147916" cy="61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76268" y="511774"/>
            <a:ext cx="11367436" cy="7045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Hogyan döntsünk?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51653" y="1670058"/>
            <a:ext cx="10616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Olyan </a:t>
            </a: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célok</a:t>
            </a:r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tűzzenek </a:t>
            </a:r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ki, amelyeket jó eséllyel </a:t>
            </a: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meg </a:t>
            </a:r>
            <a:r>
              <a:rPr lang="hu-H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 lehet </a:t>
            </a: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>valósítani</a:t>
            </a:r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! Távoli célokat több lépésben is el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lehet érni.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Gyermek érdeklődési köre (általában még nagyon tág)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Tapasztalatszerzés – visszajelzés – ismerősök véleménye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Részvétel a pályaválasztási rendezvényeken, nyílt napokon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Iskolatípusok ismerete, tájékozottság, honlapok átnézése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Megfelelő szintű iskolatípus választása – későbbi sikerélmény, illetve kudarc elkerülése (mindenki felfele pozícionál)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Jó, ha van „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B-terv”. </a:t>
            </a:r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Nemcsak egyetlen út vezet a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hegycsúcsra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dirty="0" smtClean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7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1331"/>
            <a:ext cx="10515600" cy="47156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nálunk végzettekre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gyorsabb szakmai karrier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és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egzisztencia vár,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technikumban csökkentjük a terheket, a szakmai vizsga egyben érettségi tárgy,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jó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eredménnyel letett technikusi vizsga egyenes út a szakirányú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felsőoktatásba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duális képzés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és ösztöndíjrendszer megteremti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a lehetőségét, hogy a tanulmányok alatt már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jövedelemhez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jusson a fiatal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, amit a pályakezdési támogatással tovább növelhet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özponti felvételi megírása nélkül be lehet kerülni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76268" y="511774"/>
            <a:ext cx="11367436" cy="7045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Miért ajánljuk a szakképzést?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33137" y="365126"/>
            <a:ext cx="11367436" cy="107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Miért ajánljuk a technikumot? 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3137" y="1443790"/>
            <a:ext cx="11213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éves képzés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 év ágazati alapoktatás + 3 év szakirányú oktatás)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jelentkezéskor csak ágazatot kell választani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konkrét szakmát 11. évfolyamtól  tanulnak (a döntés joga megmarad)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Egyesíti a </a:t>
            </a: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gimnázium és a szakmatanulás 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előnyeit:</a:t>
            </a:r>
          </a:p>
          <a:p>
            <a:pPr marL="625475" indent="-269875" algn="just">
              <a:buFont typeface="Courier New" panose="02070309020205020404" pitchFamily="49" charset="0"/>
              <a:buChar char="o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kötelező érettségi tárgyak oktatása a gimnáziumival azonos tartalommal és óraszámban történik.</a:t>
            </a:r>
          </a:p>
          <a:p>
            <a:pPr marL="625475" indent="-269875" algn="just">
              <a:buFont typeface="Courier New" panose="02070309020205020404" pitchFamily="49" charset="0"/>
              <a:buChar char="o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képzés végén egyszerre szerezhető érettségi végzettség és szakképzettség.</a:t>
            </a:r>
          </a:p>
          <a:p>
            <a:pPr marL="625475" indent="-269875" algn="just">
              <a:buFont typeface="Courier New" panose="02070309020205020404" pitchFamily="49" charset="0"/>
              <a:buChar char="o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szakmai vizsga ötödik érettségi vizsgatárgyként emelt szintű érettséginek számít.</a:t>
            </a:r>
          </a:p>
          <a:p>
            <a:pPr marL="625475" indent="-269875" algn="just">
              <a:buFont typeface="Courier New" panose="02070309020205020404" pitchFamily="49" charset="0"/>
              <a:buChar char="o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Három tantárgyból előrehozott érettségi vizsga letételének lehetősége (magyar, matematika, történelem).</a:t>
            </a:r>
          </a:p>
          <a:p>
            <a:pPr marL="625475" indent="-269875" algn="just">
              <a:buFont typeface="Courier New" panose="02070309020205020404" pitchFamily="49" charset="0"/>
              <a:buChar char="o"/>
            </a:pP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technikum elvégzését követően lehetőség felsőoktatásban a továbbtanulásra.</a:t>
            </a:r>
          </a:p>
        </p:txBody>
      </p:sp>
    </p:spTree>
    <p:extLst>
      <p:ext uri="{BB962C8B-B14F-4D97-AF65-F5344CB8AC3E}">
        <p14:creationId xmlns:p14="http://schemas.microsoft.com/office/powerpoint/2010/main" val="12440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52068"/>
          <a:stretch/>
        </p:blipFill>
        <p:spPr>
          <a:xfrm>
            <a:off x="2002766" y="431320"/>
            <a:ext cx="8186467" cy="59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47023" y="2007000"/>
            <a:ext cx="10145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u-HU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tanuló az első szakmáját nappali rendszerben tanulói jogviszonyban tanulja, szakképzési ösztöndíjra, a tanulmányok sikeres befejezését követően egyszeri pályakezdési juttatásra jogosult.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u-HU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Duális szakmai oktatásban munkabér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12282" y="528755"/>
            <a:ext cx="11367436" cy="107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Ösztöndíj – Pályakezdési juttatás - Munkabér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412282" y="528755"/>
            <a:ext cx="11367436" cy="107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Juttatások 2022-ben </a:t>
            </a: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szakképzésben tanulóknak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2502852" y="2064546"/>
          <a:ext cx="7186295" cy="3010853"/>
        </p:xfrm>
        <a:graphic>
          <a:graphicData uri="http://schemas.openxmlformats.org/drawingml/2006/table">
            <a:tbl>
              <a:tblPr firstRow="1" firstCol="1" bandRow="1"/>
              <a:tblGrid>
                <a:gridCol w="1826895">
                  <a:extLst>
                    <a:ext uri="{9D8B030D-6E8A-4147-A177-3AD203B41FA5}">
                      <a16:colId xmlns:a16="http://schemas.microsoft.com/office/drawing/2014/main" val="2858624397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499979330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4092242331"/>
                    </a:ext>
                  </a:extLst>
                </a:gridCol>
                <a:gridCol w="1766570">
                  <a:extLst>
                    <a:ext uri="{9D8B030D-6E8A-4147-A177-3AD203B41FA5}">
                      <a16:colId xmlns:a16="http://schemas.microsoft.com/office/drawing/2014/main" val="427748686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spc="3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ÁGAZATI ALAPOKTATÁS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9444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ÖSZTÖNDÍJ TECHNIKUM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(9-10. évfolyam)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ÖSZTÖNDÍJ SZAKKÉPZŐ ISKOLA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 évfolyam)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0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 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összege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2022-ben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 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összege 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2022-ben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62191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16 000 Ft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1393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956095" y="5661923"/>
            <a:ext cx="10141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Cambria" panose="02040503050406030204" pitchFamily="18" charset="0"/>
                <a:ea typeface="Cambria" panose="02040503050406030204" pitchFamily="18" charset="0"/>
              </a:rPr>
              <a:t>ALAPJA központi költségvetésről szóló törvényben meghatározott önköltségének egyhavi összege, mely 2022.01.01-én 100.000 Ft /fő</a:t>
            </a:r>
          </a:p>
        </p:txBody>
      </p:sp>
    </p:spTree>
    <p:extLst>
      <p:ext uri="{BB962C8B-B14F-4D97-AF65-F5344CB8AC3E}">
        <p14:creationId xmlns:p14="http://schemas.microsoft.com/office/powerpoint/2010/main" val="31404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12282" y="528755"/>
            <a:ext cx="11367436" cy="107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Juttatások 2022-ben </a:t>
            </a: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szakképzésben tanulóknak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1271582" y="1693633"/>
          <a:ext cx="9648836" cy="4356531"/>
        </p:xfrm>
        <a:graphic>
          <a:graphicData uri="http://schemas.openxmlformats.org/drawingml/2006/table">
            <a:tbl>
              <a:tblPr firstRow="1" firstCol="1" bandRow="1"/>
              <a:tblGrid>
                <a:gridCol w="2290049">
                  <a:extLst>
                    <a:ext uri="{9D8B030D-6E8A-4147-A177-3AD203B41FA5}">
                      <a16:colId xmlns:a16="http://schemas.microsoft.com/office/drawing/2014/main" val="1119033993"/>
                    </a:ext>
                  </a:extLst>
                </a:gridCol>
                <a:gridCol w="1690187">
                  <a:extLst>
                    <a:ext uri="{9D8B030D-6E8A-4147-A177-3AD203B41FA5}">
                      <a16:colId xmlns:a16="http://schemas.microsoft.com/office/drawing/2014/main" val="45617723"/>
                    </a:ext>
                  </a:extLst>
                </a:gridCol>
                <a:gridCol w="1932077">
                  <a:extLst>
                    <a:ext uri="{9D8B030D-6E8A-4147-A177-3AD203B41FA5}">
                      <a16:colId xmlns:a16="http://schemas.microsoft.com/office/drawing/2014/main" val="1084500387"/>
                    </a:ext>
                  </a:extLst>
                </a:gridCol>
                <a:gridCol w="1690795">
                  <a:extLst>
                    <a:ext uri="{9D8B030D-6E8A-4147-A177-3AD203B41FA5}">
                      <a16:colId xmlns:a16="http://schemas.microsoft.com/office/drawing/2014/main" val="2899530264"/>
                    </a:ext>
                  </a:extLst>
                </a:gridCol>
                <a:gridCol w="2045728">
                  <a:extLst>
                    <a:ext uri="{9D8B030D-6E8A-4147-A177-3AD203B41FA5}">
                      <a16:colId xmlns:a16="http://schemas.microsoft.com/office/drawing/2014/main" val="592616954"/>
                    </a:ext>
                  </a:extLst>
                </a:gridCol>
              </a:tblGrid>
              <a:tr h="5743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700" b="1" spc="3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SZAKIRÁNYÚ OKTATÁS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91669"/>
                  </a:ext>
                </a:extLst>
              </a:tr>
              <a:tr h="1167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1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1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ÖSZTÖNDÍJ</a:t>
                      </a:r>
                      <a:r>
                        <a:rPr lang="hu-HU" sz="21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(havonta,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1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duális képzés esetén)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100" b="1" dirty="0" smtClean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PÁLYAKEZDÉSI </a:t>
                      </a:r>
                      <a:r>
                        <a:rPr lang="hu-HU" sz="21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JUTTATÁS</a:t>
                      </a:r>
                      <a:r>
                        <a:rPr lang="hu-HU" sz="21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1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(egyszeri, első szakma 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1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megszerzése után)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74007"/>
                  </a:ext>
                </a:extLst>
              </a:tr>
              <a:tr h="561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Tanulmányi átlag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 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összege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2022-ben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 %-a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összege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7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2022-ben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17933"/>
                  </a:ext>
                </a:extLst>
              </a:tr>
              <a:tr h="5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2,00-2,99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79318"/>
                  </a:ext>
                </a:extLst>
              </a:tr>
              <a:tr h="5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3,00-3,99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42942"/>
                  </a:ext>
                </a:extLst>
              </a:tr>
              <a:tr h="5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4,00-4,49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2563"/>
                  </a:ext>
                </a:extLst>
              </a:tr>
              <a:tr h="51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4,49&lt;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59 000 Ft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302%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68677" marB="686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3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302 000 Ft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8" marR="656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2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8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AC64CA7F1E2684FBF6587D299CCD554" ma:contentTypeVersion="17" ma:contentTypeDescription="Új dokumentum létrehozása." ma:contentTypeScope="" ma:versionID="fa39eadd5f7684d55d7420323cda30a6">
  <xsd:schema xmlns:xsd="http://www.w3.org/2001/XMLSchema" xmlns:xs="http://www.w3.org/2001/XMLSchema" xmlns:p="http://schemas.microsoft.com/office/2006/metadata/properties" xmlns:ns1="http://schemas.microsoft.com/sharepoint/v3" xmlns:ns2="30f69419-a432-4a19-aad9-a582a6083d2c" xmlns:ns3="69ca07cd-b7dd-4fb6-88fe-f60416f09b81" targetNamespace="http://schemas.microsoft.com/office/2006/metadata/properties" ma:root="true" ma:fieldsID="dad40912c038bd4bca469ebf16b0c95a" ns1:_="" ns2:_="" ns3:_="">
    <xsd:import namespace="http://schemas.microsoft.com/sharepoint/v3"/>
    <xsd:import namespace="30f69419-a432-4a19-aad9-a582a6083d2c"/>
    <xsd:import namespace="69ca07cd-b7dd-4fb6-88fe-f60416f09b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gységesített megfelelőségi házirend tulajdonságai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Egységesített megfelelőségi házirend felhasználóifelület-művelet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69419-a432-4a19-aad9-a582a6083d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667da1e-141f-4a54-b0ca-f3bea53a4ff0}" ma:internalName="TaxCatchAll" ma:showField="CatchAllData" ma:web="30f69419-a432-4a19-aad9-a582a6083d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a07cd-b7dd-4fb6-88fe-f60416f09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Képcímkék" ma:readOnly="false" ma:fieldId="{5cf76f15-5ced-4ddc-b409-7134ff3c332f}" ma:taxonomyMulti="true" ma:sspId="f6361179-47bc-4212-b739-21eb8b455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9ca07cd-b7dd-4fb6-88fe-f60416f09b81">
      <Terms xmlns="http://schemas.microsoft.com/office/infopath/2007/PartnerControls"/>
    </lcf76f155ced4ddcb4097134ff3c332f>
    <TaxCatchAll xmlns="30f69419-a432-4a19-aad9-a582a6083d2c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5DCD5-A247-4E19-A96C-7A0CE1B1839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B47D17-D12C-45CB-9BC3-EEB51F242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f69419-a432-4a19-aad9-a582a6083d2c"/>
    <ds:schemaRef ds:uri="69ca07cd-b7dd-4fb6-88fe-f60416f09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C58785-A229-4BD3-B4A5-B0B764D45A0E}">
  <ds:schemaRefs>
    <ds:schemaRef ds:uri="http://www.w3.org/XML/1998/namespace"/>
    <ds:schemaRef ds:uri="http://schemas.microsoft.com/office/2006/metadata/properties"/>
    <ds:schemaRef ds:uri="http://purl.org/dc/terms/"/>
    <ds:schemaRef ds:uri="69ca07cd-b7dd-4fb6-88fe-f60416f09b81"/>
    <ds:schemaRef ds:uri="30f69419-a432-4a19-aad9-a582a6083d2c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0EE8FAC6-E1C3-44BC-853F-9896BC891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614</Words>
  <Application>Microsoft Office PowerPoint</Application>
  <PresentationFormat>Szélesvásznú</PresentationFormat>
  <Paragraphs>117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Office-téma</vt:lpstr>
      <vt:lpstr>Tanulási utak a szakképzésben: RUDAS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Tanulási utak a szakképzésben</dc:title>
  <dc:creator>Pocsainé Varga Veronika</dc:creator>
  <cp:lastModifiedBy>Szemenyei István</cp:lastModifiedBy>
  <cp:revision>101</cp:revision>
  <dcterms:created xsi:type="dcterms:W3CDTF">2022-09-20T08:44:43Z</dcterms:created>
  <dcterms:modified xsi:type="dcterms:W3CDTF">2023-11-17T08:05:18Z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0x010100DAC64CA7F1E2684FBF6587D299CCD554</vt:lpwstr>
  </property>
</Properties>
</file>