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5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8" r:id="rId14"/>
    <p:sldId id="320" r:id="rId15"/>
    <p:sldId id="319" r:id="rId16"/>
    <p:sldId id="317" r:id="rId17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374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FE91-9CE1-4702-8215-71225611AD3B}" type="datetimeFigureOut">
              <a:rPr lang="hu-HU" smtClean="0"/>
              <a:pPr/>
              <a:t>2023. 11. 18.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6C5B-1B72-44BC-B190-669268F6D79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41485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FE91-9CE1-4702-8215-71225611AD3B}" type="datetimeFigureOut">
              <a:rPr lang="hu-HU" smtClean="0"/>
              <a:pPr/>
              <a:t>2023. 11. 18.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6C5B-1B72-44BC-B190-669268F6D79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9593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FE91-9CE1-4702-8215-71225611AD3B}" type="datetimeFigureOut">
              <a:rPr lang="hu-HU" smtClean="0"/>
              <a:pPr/>
              <a:t>2023. 11. 18.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6C5B-1B72-44BC-B190-669268F6D79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39016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FE91-9CE1-4702-8215-71225611AD3B}" type="datetimeFigureOut">
              <a:rPr lang="hu-HU" smtClean="0"/>
              <a:pPr/>
              <a:t>2023. 11. 18.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6C5B-1B72-44BC-B190-669268F6D79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03306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FE91-9CE1-4702-8215-71225611AD3B}" type="datetimeFigureOut">
              <a:rPr lang="hu-HU" smtClean="0"/>
              <a:pPr/>
              <a:t>2023. 11. 18.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6C5B-1B72-44BC-B190-669268F6D79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31437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FE91-9CE1-4702-8215-71225611AD3B}" type="datetimeFigureOut">
              <a:rPr lang="hu-HU" smtClean="0"/>
              <a:pPr/>
              <a:t>2023. 11. 18.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6C5B-1B72-44BC-B190-669268F6D79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037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FE91-9CE1-4702-8215-71225611AD3B}" type="datetimeFigureOut">
              <a:rPr lang="hu-HU" smtClean="0"/>
              <a:pPr/>
              <a:t>2023. 11. 18.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6C5B-1B72-44BC-B190-669268F6D79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95899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FE91-9CE1-4702-8215-71225611AD3B}" type="datetimeFigureOut">
              <a:rPr lang="hu-HU" smtClean="0"/>
              <a:pPr/>
              <a:t>2023. 11. 18.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6C5B-1B72-44BC-B190-669268F6D79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27417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FE91-9CE1-4702-8215-71225611AD3B}" type="datetimeFigureOut">
              <a:rPr lang="hu-HU" smtClean="0"/>
              <a:pPr/>
              <a:t>2023. 11. 18.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6C5B-1B72-44BC-B190-669268F6D79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49751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FE91-9CE1-4702-8215-71225611AD3B}" type="datetimeFigureOut">
              <a:rPr lang="hu-HU" smtClean="0"/>
              <a:pPr/>
              <a:t>2023. 11. 18.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6C5B-1B72-44BC-B190-669268F6D79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90601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FE91-9CE1-4702-8215-71225611AD3B}" type="datetimeFigureOut">
              <a:rPr lang="hu-HU" smtClean="0"/>
              <a:pPr/>
              <a:t>2023. 11. 18.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6C5B-1B72-44BC-B190-669268F6D79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70341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8FE91-9CE1-4702-8215-71225611AD3B}" type="datetimeFigureOut">
              <a:rPr lang="hu-HU" smtClean="0"/>
              <a:pPr/>
              <a:t>2023. 11. 18.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66C5B-1B72-44BC-B190-669268F6D79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526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titkar@rudas.hu" TargetMode="External"/><Relationship Id="rId4" Type="http://schemas.openxmlformats.org/officeDocument/2006/relationships/hyperlink" Target="http://www.rudas.hu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zövegdoboz 8"/>
          <p:cNvSpPr txBox="1"/>
          <p:nvPr/>
        </p:nvSpPr>
        <p:spPr>
          <a:xfrm>
            <a:off x="1219649" y="1633604"/>
            <a:ext cx="105330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>
                <a:solidFill>
                  <a:schemeClr val="accent1">
                    <a:lumMod val="50000"/>
                  </a:schemeClr>
                </a:solidFill>
              </a:rPr>
              <a:t>A Dunaújvárosi SZC Rudas </a:t>
            </a:r>
          </a:p>
          <a:p>
            <a:pPr algn="ctr"/>
            <a:r>
              <a:rPr lang="hu-HU" sz="3200" dirty="0" smtClean="0">
                <a:solidFill>
                  <a:schemeClr val="accent1">
                    <a:lumMod val="50000"/>
                  </a:schemeClr>
                </a:solidFill>
              </a:rPr>
              <a:t>Közgazdasági Technikum és Kollégium</a:t>
            </a:r>
          </a:p>
          <a:p>
            <a:pPr algn="ctr"/>
            <a:endParaRPr lang="hu-HU" sz="28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hu-HU" sz="28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hu-HU" sz="28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hu-HU" sz="28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hu-HU" sz="28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hu-HU" sz="28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hu-HU" sz="28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hu-HU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hu-HU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</a:rPr>
              <a:t>2023. </a:t>
            </a:r>
            <a:r>
              <a:rPr lang="hu-HU" sz="28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</a:rPr>
              <a:t>ovember 18.</a:t>
            </a:r>
            <a:endParaRPr lang="hu-H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0" y="0"/>
            <a:ext cx="1105469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4" name="Téglalap 13"/>
          <p:cNvSpPr/>
          <p:nvPr/>
        </p:nvSpPr>
        <p:spPr>
          <a:xfrm>
            <a:off x="11752729" y="0"/>
            <a:ext cx="439271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152625" y="0"/>
            <a:ext cx="800219" cy="68580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RUDAS - ahol tanulás és tudás, diák és tanár, törődés</a:t>
            </a:r>
          </a:p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		és szakmaiság mindig egymásra talál…</a:t>
            </a:r>
            <a:endParaRPr lang="hu-HU" sz="2000" b="1" i="1" dirty="0">
              <a:solidFill>
                <a:schemeClr val="bg1"/>
              </a:solidFill>
            </a:endParaRPr>
          </a:p>
        </p:txBody>
      </p:sp>
      <p:pic>
        <p:nvPicPr>
          <p:cNvPr id="11" name="Kép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253" y="2669805"/>
            <a:ext cx="1757946" cy="2852025"/>
          </a:xfrm>
          <a:prstGeom prst="rect">
            <a:avLst/>
          </a:prstGeom>
        </p:spPr>
      </p:pic>
      <p:sp>
        <p:nvSpPr>
          <p:cNvPr id="16" name="Szövegdoboz 15"/>
          <p:cNvSpPr txBox="1"/>
          <p:nvPr/>
        </p:nvSpPr>
        <p:spPr>
          <a:xfrm>
            <a:off x="2016835" y="353760"/>
            <a:ext cx="88245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7200" b="1" i="1" cap="all" dirty="0" smtClean="0">
                <a:solidFill>
                  <a:schemeClr val="accent1">
                    <a:lumMod val="50000"/>
                  </a:schemeClr>
                </a:solidFill>
              </a:rPr>
              <a:t>Nyitott Nap</a:t>
            </a:r>
          </a:p>
        </p:txBody>
      </p:sp>
      <p:sp>
        <p:nvSpPr>
          <p:cNvPr id="2" name="Téglalap 1"/>
          <p:cNvSpPr/>
          <p:nvPr/>
        </p:nvSpPr>
        <p:spPr>
          <a:xfrm>
            <a:off x="1689011" y="1469476"/>
            <a:ext cx="9480176" cy="45719"/>
          </a:xfrm>
          <a:prstGeom prst="rect">
            <a:avLst/>
          </a:prstGeom>
          <a:solidFill>
            <a:srgbClr val="1F4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9" name="Kép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025" y="3035978"/>
            <a:ext cx="2254908" cy="2318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3302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églalap 28"/>
          <p:cNvSpPr/>
          <p:nvPr/>
        </p:nvSpPr>
        <p:spPr>
          <a:xfrm>
            <a:off x="0" y="0"/>
            <a:ext cx="1105469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Téglalap 32"/>
          <p:cNvSpPr/>
          <p:nvPr/>
        </p:nvSpPr>
        <p:spPr>
          <a:xfrm>
            <a:off x="11752729" y="0"/>
            <a:ext cx="439271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2" name="Kép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348" y="63321"/>
            <a:ext cx="1580768" cy="1625172"/>
          </a:xfrm>
          <a:prstGeom prst="rect">
            <a:avLst/>
          </a:prstGeom>
        </p:spPr>
      </p:pic>
      <p:pic>
        <p:nvPicPr>
          <p:cNvPr id="36" name="Kép 3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74"/>
          <a:stretch/>
        </p:blipFill>
        <p:spPr>
          <a:xfrm>
            <a:off x="10422796" y="63321"/>
            <a:ext cx="1258047" cy="1829382"/>
          </a:xfrm>
          <a:prstGeom prst="rect">
            <a:avLst/>
          </a:prstGeom>
        </p:spPr>
      </p:pic>
      <p:sp>
        <p:nvSpPr>
          <p:cNvPr id="34" name="Szövegdoboz 33"/>
          <p:cNvSpPr txBox="1"/>
          <p:nvPr/>
        </p:nvSpPr>
        <p:spPr>
          <a:xfrm>
            <a:off x="152625" y="0"/>
            <a:ext cx="800219" cy="68580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RUDAS - ahol tanulás és tudás, diák és tanár, törődés</a:t>
            </a:r>
          </a:p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		és szakmaiság mindig egymásra talál…</a:t>
            </a:r>
            <a:endParaRPr lang="hu-HU" sz="2000" b="1" i="1" dirty="0">
              <a:solidFill>
                <a:schemeClr val="bg1"/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 rot="16200000">
            <a:off x="9370767" y="4188204"/>
            <a:ext cx="52031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i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AutoShape 2" descr="Vakáció! Végre vége a sulinak! Hat hét dolgozatok és házi nélkül – és  megyünk sátrazni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4260877" y="562513"/>
            <a:ext cx="43364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Felvételi eljárás</a:t>
            </a:r>
            <a:endParaRPr lang="hu-H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1181782" y="1688493"/>
            <a:ext cx="10606548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hu-HU" sz="36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Hozott </a:t>
            </a:r>
            <a:r>
              <a:rPr lang="hu-HU" sz="3600" b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pontok:</a:t>
            </a:r>
          </a:p>
          <a:p>
            <a:pPr eaLnBrk="0" hangingPunct="0"/>
            <a:r>
              <a:rPr lang="hu-H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általános iskola 5.-6.-7. osztályában az év végén és a 8. osztályban a félévkor kapott osztályzatok </a:t>
            </a:r>
            <a:r>
              <a:rPr lang="hu-H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magyar</a:t>
            </a:r>
            <a:r>
              <a:rPr lang="hu-H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nyelv,</a:t>
            </a:r>
            <a:r>
              <a:rPr lang="hu-H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irodalom, matematika, történelem és idegen nyelv tantárgyakból</a:t>
            </a:r>
            <a:r>
              <a:rPr lang="hu-H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0" hangingPunct="0"/>
            <a:r>
              <a:rPr lang="hu-H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Maximum 100 pont</a:t>
            </a:r>
            <a:r>
              <a:rPr lang="hu-H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hu-HU" sz="1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4000" b="1" dirty="0" smtClean="0">
                <a:solidFill>
                  <a:srgbClr val="C00000"/>
                </a:solidFill>
              </a:rPr>
              <a:t>A </a:t>
            </a:r>
            <a:r>
              <a:rPr lang="hu-HU" sz="4000" b="1" dirty="0">
                <a:solidFill>
                  <a:srgbClr val="C00000"/>
                </a:solidFill>
              </a:rPr>
              <a:t>felvételi az általános iskolai eredmények alapján történik.</a:t>
            </a:r>
          </a:p>
          <a:p>
            <a:pPr lvl="0"/>
            <a:endParaRPr lang="hu-HU" sz="4000" b="1" dirty="0"/>
          </a:p>
          <a:p>
            <a:pPr algn="ctr"/>
            <a:endParaRPr lang="hu-H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7912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églalap 28"/>
          <p:cNvSpPr/>
          <p:nvPr/>
        </p:nvSpPr>
        <p:spPr>
          <a:xfrm>
            <a:off x="0" y="0"/>
            <a:ext cx="1105469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Téglalap 32"/>
          <p:cNvSpPr/>
          <p:nvPr/>
        </p:nvSpPr>
        <p:spPr>
          <a:xfrm>
            <a:off x="11752729" y="0"/>
            <a:ext cx="439271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2" name="Kép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348" y="63321"/>
            <a:ext cx="1580768" cy="1625172"/>
          </a:xfrm>
          <a:prstGeom prst="rect">
            <a:avLst/>
          </a:prstGeom>
        </p:spPr>
      </p:pic>
      <p:pic>
        <p:nvPicPr>
          <p:cNvPr id="36" name="Kép 3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74"/>
          <a:stretch/>
        </p:blipFill>
        <p:spPr>
          <a:xfrm>
            <a:off x="10422796" y="63321"/>
            <a:ext cx="1258047" cy="1829382"/>
          </a:xfrm>
          <a:prstGeom prst="rect">
            <a:avLst/>
          </a:prstGeom>
        </p:spPr>
      </p:pic>
      <p:sp>
        <p:nvSpPr>
          <p:cNvPr id="34" name="Szövegdoboz 33"/>
          <p:cNvSpPr txBox="1"/>
          <p:nvPr/>
        </p:nvSpPr>
        <p:spPr>
          <a:xfrm>
            <a:off x="152625" y="0"/>
            <a:ext cx="800219" cy="68580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RUDAS - ahol tanulás és tudás, diák és tanár, törődés</a:t>
            </a:r>
          </a:p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		és szakmaiság mindig egymásra talál…</a:t>
            </a:r>
            <a:endParaRPr lang="hu-HU" sz="2000" b="1" i="1" dirty="0">
              <a:solidFill>
                <a:schemeClr val="bg1"/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 rot="16200000">
            <a:off x="9370767" y="4188204"/>
            <a:ext cx="52031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i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AutoShape 2" descr="Vakáció! Végre vége a sulinak! Hat hét dolgozatok és házi nélkül – és  megyünk sátrazni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4034053" y="562513"/>
            <a:ext cx="47900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Fontos időpontok</a:t>
            </a:r>
            <a:endParaRPr lang="hu-H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1181782" y="1688493"/>
            <a:ext cx="1060654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Jelentkezési lapok beérkezése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hu-H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2024. </a:t>
            </a:r>
            <a:r>
              <a:rPr lang="hu-H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február </a:t>
            </a:r>
            <a:r>
              <a:rPr lang="hu-H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hu-H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 </a:t>
            </a:r>
            <a:r>
              <a:rPr lang="hu-H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Jelentkezők felvételi jegyzéke</a:t>
            </a:r>
          </a:p>
          <a:p>
            <a:pPr marL="261938" lvl="4" indent="-209550" algn="ctr">
              <a:buFont typeface="Arial" panose="020B0604020202020204" pitchFamily="34" charset="0"/>
              <a:buNone/>
            </a:pPr>
            <a:r>
              <a:rPr lang="hu-H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2024. </a:t>
            </a:r>
            <a:r>
              <a:rPr lang="hu-H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március </a:t>
            </a:r>
            <a:r>
              <a:rPr lang="hu-H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22-ig</a:t>
            </a:r>
            <a:endParaRPr lang="hu-HU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tanulói adatlapok módosítása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hu-H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2024. április 8-10.</a:t>
            </a:r>
            <a:endParaRPr lang="hu-HU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felvételi eredményekről</a:t>
            </a:r>
            <a:r>
              <a:rPr lang="hu-H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hu-H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2024. május 2-ig </a:t>
            </a:r>
            <a:r>
              <a:rPr lang="hu-H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küldünk értesítést </a:t>
            </a:r>
            <a:endParaRPr lang="hu-HU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hu-HU" sz="4000" b="1" dirty="0"/>
          </a:p>
          <a:p>
            <a:pPr algn="ctr"/>
            <a:endParaRPr lang="hu-H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4916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églalap 28"/>
          <p:cNvSpPr/>
          <p:nvPr/>
        </p:nvSpPr>
        <p:spPr>
          <a:xfrm>
            <a:off x="0" y="0"/>
            <a:ext cx="1105469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Téglalap 32"/>
          <p:cNvSpPr/>
          <p:nvPr/>
        </p:nvSpPr>
        <p:spPr>
          <a:xfrm>
            <a:off x="11752729" y="0"/>
            <a:ext cx="439271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2" name="Kép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348" y="63321"/>
            <a:ext cx="1580768" cy="1625172"/>
          </a:xfrm>
          <a:prstGeom prst="rect">
            <a:avLst/>
          </a:prstGeom>
        </p:spPr>
      </p:pic>
      <p:pic>
        <p:nvPicPr>
          <p:cNvPr id="36" name="Kép 3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74"/>
          <a:stretch/>
        </p:blipFill>
        <p:spPr>
          <a:xfrm>
            <a:off x="10422796" y="63321"/>
            <a:ext cx="1258047" cy="1829382"/>
          </a:xfrm>
          <a:prstGeom prst="rect">
            <a:avLst/>
          </a:prstGeom>
        </p:spPr>
      </p:pic>
      <p:sp>
        <p:nvSpPr>
          <p:cNvPr id="34" name="Szövegdoboz 33"/>
          <p:cNvSpPr txBox="1"/>
          <p:nvPr/>
        </p:nvSpPr>
        <p:spPr>
          <a:xfrm>
            <a:off x="152625" y="0"/>
            <a:ext cx="800219" cy="68580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RUDAS - ahol tanulás és tudás, diák és tanár, törődés</a:t>
            </a:r>
          </a:p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		és szakmaiság mindig egymásra talál…</a:t>
            </a:r>
            <a:endParaRPr lang="hu-HU" sz="2000" b="1" i="1" dirty="0">
              <a:solidFill>
                <a:schemeClr val="bg1"/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 rot="16200000">
            <a:off x="9370767" y="4188204"/>
            <a:ext cx="52031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i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AutoShape 2" descr="Vakáció! Végre vége a sulinak! Hat hét dolgozatok és házi nélkül – és  megyünk sátrazni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4389120" y="562513"/>
            <a:ext cx="40799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Elérhetőségek:</a:t>
            </a:r>
            <a:endParaRPr lang="hu-H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1002042" y="2220121"/>
            <a:ext cx="1060654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hu-HU" sz="4000" b="1" dirty="0">
                <a:solidFill>
                  <a:schemeClr val="accent1">
                    <a:lumMod val="50000"/>
                  </a:schemeClr>
                </a:solidFill>
                <a:hlinkClick r:id="rId4"/>
              </a:rPr>
              <a:t>www.rudas.hu</a:t>
            </a:r>
            <a:endParaRPr lang="hu-HU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endParaRPr lang="hu-HU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hu-HU" sz="4000" b="1" dirty="0">
                <a:solidFill>
                  <a:schemeClr val="accent1">
                    <a:lumMod val="50000"/>
                  </a:schemeClr>
                </a:solidFill>
                <a:hlinkClick r:id="rId5"/>
              </a:rPr>
              <a:t>titkar@rudas.hu</a:t>
            </a:r>
            <a:endParaRPr lang="hu-HU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endParaRPr lang="hu-HU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hu-HU" sz="4000" b="1" dirty="0">
                <a:solidFill>
                  <a:schemeClr val="accent1">
                    <a:lumMod val="50000"/>
                  </a:schemeClr>
                </a:solidFill>
              </a:rPr>
              <a:t>06-25/510-280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hu-HU" sz="4000" b="1" dirty="0"/>
          </a:p>
          <a:p>
            <a:pPr algn="ctr"/>
            <a:endParaRPr lang="hu-H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909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églalap 28"/>
          <p:cNvSpPr/>
          <p:nvPr/>
        </p:nvSpPr>
        <p:spPr>
          <a:xfrm>
            <a:off x="0" y="0"/>
            <a:ext cx="1105469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Téglalap 32"/>
          <p:cNvSpPr/>
          <p:nvPr/>
        </p:nvSpPr>
        <p:spPr>
          <a:xfrm>
            <a:off x="11752729" y="0"/>
            <a:ext cx="439271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2" name="Kép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348" y="63321"/>
            <a:ext cx="1580768" cy="1625172"/>
          </a:xfrm>
          <a:prstGeom prst="rect">
            <a:avLst/>
          </a:prstGeom>
        </p:spPr>
      </p:pic>
      <p:pic>
        <p:nvPicPr>
          <p:cNvPr id="36" name="Kép 3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74"/>
          <a:stretch/>
        </p:blipFill>
        <p:spPr>
          <a:xfrm>
            <a:off x="10422796" y="63321"/>
            <a:ext cx="1258047" cy="1829382"/>
          </a:xfrm>
          <a:prstGeom prst="rect">
            <a:avLst/>
          </a:prstGeom>
        </p:spPr>
      </p:pic>
      <p:sp>
        <p:nvSpPr>
          <p:cNvPr id="34" name="Szövegdoboz 33"/>
          <p:cNvSpPr txBox="1"/>
          <p:nvPr/>
        </p:nvSpPr>
        <p:spPr>
          <a:xfrm>
            <a:off x="152625" y="0"/>
            <a:ext cx="800219" cy="68580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RUDAS - ahol tanulás és tudás, diák és tanár, törődés</a:t>
            </a:r>
          </a:p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		és szakmaiság mindig egymásra talál…</a:t>
            </a:r>
            <a:endParaRPr lang="hu-HU" sz="2000" b="1" i="1" dirty="0">
              <a:solidFill>
                <a:schemeClr val="bg1"/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 rot="16200000">
            <a:off x="9370767" y="4188204"/>
            <a:ext cx="52031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i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AutoShape 2" descr="Vakáció! Végre vége a sulinak! Hat hét dolgozatok és házi nélkül – és  megyünk sátrazni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4352254" y="562513"/>
            <a:ext cx="41537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Szakmakóstoló</a:t>
            </a:r>
            <a:endParaRPr lang="hu-H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1002042" y="2220121"/>
            <a:ext cx="10606548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hu-HU" sz="4000" b="1" dirty="0"/>
          </a:p>
          <a:p>
            <a:pPr algn="ctr"/>
            <a:endParaRPr lang="hu-H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8062" y="1344242"/>
            <a:ext cx="3864064" cy="5464490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1409852" y="2085564"/>
            <a:ext cx="515558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/>
              <a:t>Helyszín:</a:t>
            </a:r>
          </a:p>
          <a:p>
            <a:r>
              <a:rPr lang="hu-HU" sz="2400" dirty="0" smtClean="0"/>
              <a:t>Digitális Közösségi Alkotóműhely</a:t>
            </a:r>
          </a:p>
          <a:p>
            <a:r>
              <a:rPr lang="hu-HU" sz="2400" dirty="0" smtClean="0"/>
              <a:t>Dunaújváros, Lajos király körút 31.</a:t>
            </a:r>
          </a:p>
          <a:p>
            <a:endParaRPr lang="hu-HU" sz="2400" b="1" dirty="0" smtClean="0"/>
          </a:p>
          <a:p>
            <a:r>
              <a:rPr lang="hu-HU" sz="2400" b="1" dirty="0" smtClean="0"/>
              <a:t>Időpontja:</a:t>
            </a:r>
          </a:p>
          <a:p>
            <a:r>
              <a:rPr lang="hu-HU" sz="2400" dirty="0" smtClean="0"/>
              <a:t>2023. December 7. 12:00-16:00</a:t>
            </a:r>
          </a:p>
          <a:p>
            <a:r>
              <a:rPr lang="hu-HU" sz="2400" dirty="0" smtClean="0"/>
              <a:t> </a:t>
            </a:r>
          </a:p>
          <a:p>
            <a:r>
              <a:rPr lang="hu-HU" sz="2400" b="1" dirty="0" smtClean="0"/>
              <a:t>Regisztráció a bemutatóra:</a:t>
            </a:r>
          </a:p>
          <a:p>
            <a:r>
              <a:rPr lang="hu-HU" sz="2400" dirty="0" smtClean="0"/>
              <a:t>A mai napon a 002-es szaktanteremben</a:t>
            </a:r>
          </a:p>
          <a:p>
            <a:r>
              <a:rPr lang="hu-HU" sz="2400" dirty="0" smtClean="0"/>
              <a:t>Vagy a honlapunkon: www.rudas.hu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1897800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églalap 28"/>
          <p:cNvSpPr/>
          <p:nvPr/>
        </p:nvSpPr>
        <p:spPr>
          <a:xfrm>
            <a:off x="0" y="0"/>
            <a:ext cx="1105469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Téglalap 32"/>
          <p:cNvSpPr/>
          <p:nvPr/>
        </p:nvSpPr>
        <p:spPr>
          <a:xfrm>
            <a:off x="11752729" y="0"/>
            <a:ext cx="439271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2" name="Kép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348" y="63321"/>
            <a:ext cx="1580768" cy="1625172"/>
          </a:xfrm>
          <a:prstGeom prst="rect">
            <a:avLst/>
          </a:prstGeom>
        </p:spPr>
      </p:pic>
      <p:pic>
        <p:nvPicPr>
          <p:cNvPr id="36" name="Kép 3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74"/>
          <a:stretch/>
        </p:blipFill>
        <p:spPr>
          <a:xfrm>
            <a:off x="10422796" y="63321"/>
            <a:ext cx="1258047" cy="1829382"/>
          </a:xfrm>
          <a:prstGeom prst="rect">
            <a:avLst/>
          </a:prstGeom>
        </p:spPr>
      </p:pic>
      <p:sp>
        <p:nvSpPr>
          <p:cNvPr id="34" name="Szövegdoboz 33"/>
          <p:cNvSpPr txBox="1"/>
          <p:nvPr/>
        </p:nvSpPr>
        <p:spPr>
          <a:xfrm>
            <a:off x="152625" y="0"/>
            <a:ext cx="800219" cy="68580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RUDAS - ahol tanulás és tudás, diák és tanár, törődés</a:t>
            </a:r>
          </a:p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		és szakmaiság mindig egymásra talál…</a:t>
            </a:r>
            <a:endParaRPr lang="hu-HU" sz="2000" b="1" i="1" dirty="0">
              <a:solidFill>
                <a:schemeClr val="bg1"/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 rot="16200000">
            <a:off x="9370767" y="4188204"/>
            <a:ext cx="52031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i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AutoShape 2" descr="Vakáció! Végre vége a sulinak! Hat hét dolgozatok és házi nélkül – és  megyünk sátrazni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4146206" y="562513"/>
            <a:ext cx="45658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Nyitott tanterem</a:t>
            </a:r>
            <a:endParaRPr lang="hu-H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1002042" y="2220121"/>
            <a:ext cx="10606548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hu-HU" sz="4000" b="1" dirty="0"/>
          </a:p>
          <a:p>
            <a:pPr algn="ctr"/>
            <a:endParaRPr lang="hu-H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1409852" y="2077018"/>
            <a:ext cx="90929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/>
              <a:t>Helyszín:</a:t>
            </a:r>
          </a:p>
          <a:p>
            <a:r>
              <a:rPr lang="hu-HU" sz="2400" dirty="0" smtClean="0"/>
              <a:t>Dunaújvárosi SZC Rudas Közgazdasági Technikum és Kollégium</a:t>
            </a:r>
          </a:p>
          <a:p>
            <a:endParaRPr lang="hu-HU" sz="2400" b="1" dirty="0" smtClean="0"/>
          </a:p>
          <a:p>
            <a:r>
              <a:rPr lang="hu-HU" sz="2400" b="1" dirty="0" smtClean="0"/>
              <a:t>Időpontja:</a:t>
            </a:r>
          </a:p>
          <a:p>
            <a:r>
              <a:rPr lang="hu-HU" sz="2400" dirty="0" smtClean="0"/>
              <a:t>2024. Január vége 12:35-14:10</a:t>
            </a:r>
          </a:p>
          <a:p>
            <a:r>
              <a:rPr lang="hu-HU" sz="2400" dirty="0" smtClean="0"/>
              <a:t> </a:t>
            </a:r>
          </a:p>
          <a:p>
            <a:r>
              <a:rPr lang="hu-HU" sz="2400" b="1" dirty="0" smtClean="0"/>
              <a:t>Regisztráció az órákra</a:t>
            </a:r>
          </a:p>
          <a:p>
            <a:r>
              <a:rPr lang="hu-HU" sz="2400" dirty="0" smtClean="0"/>
              <a:t>Az általános iskolákon keresztül</a:t>
            </a:r>
          </a:p>
          <a:p>
            <a:r>
              <a:rPr lang="hu-HU" sz="2400" dirty="0" smtClean="0"/>
              <a:t>Egyéni regisztrációval</a:t>
            </a:r>
          </a:p>
          <a:p>
            <a:pPr algn="ctr"/>
            <a:r>
              <a:rPr lang="hu-HU" sz="3600" b="1" dirty="0" smtClean="0">
                <a:solidFill>
                  <a:srgbClr val="002060"/>
                </a:solidFill>
              </a:rPr>
              <a:t>www.rudas.hu</a:t>
            </a:r>
            <a:endParaRPr lang="hu-H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1994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églalap 28"/>
          <p:cNvSpPr/>
          <p:nvPr/>
        </p:nvSpPr>
        <p:spPr>
          <a:xfrm>
            <a:off x="0" y="0"/>
            <a:ext cx="1105469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Téglalap 32"/>
          <p:cNvSpPr/>
          <p:nvPr/>
        </p:nvSpPr>
        <p:spPr>
          <a:xfrm>
            <a:off x="11752729" y="0"/>
            <a:ext cx="439271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2" name="Kép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348" y="63321"/>
            <a:ext cx="1580768" cy="1625172"/>
          </a:xfrm>
          <a:prstGeom prst="rect">
            <a:avLst/>
          </a:prstGeom>
        </p:spPr>
      </p:pic>
      <p:pic>
        <p:nvPicPr>
          <p:cNvPr id="36" name="Kép 3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74"/>
          <a:stretch/>
        </p:blipFill>
        <p:spPr>
          <a:xfrm>
            <a:off x="10422796" y="63321"/>
            <a:ext cx="1258047" cy="1829382"/>
          </a:xfrm>
          <a:prstGeom prst="rect">
            <a:avLst/>
          </a:prstGeom>
        </p:spPr>
      </p:pic>
      <p:sp>
        <p:nvSpPr>
          <p:cNvPr id="34" name="Szövegdoboz 33"/>
          <p:cNvSpPr txBox="1"/>
          <p:nvPr/>
        </p:nvSpPr>
        <p:spPr>
          <a:xfrm>
            <a:off x="152625" y="0"/>
            <a:ext cx="800219" cy="68580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RUDAS - ahol tanulás és tudás, diák és tanár, törődés</a:t>
            </a:r>
          </a:p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		és szakmaiság mindig egymásra talál…</a:t>
            </a:r>
            <a:endParaRPr lang="hu-HU" sz="2000" b="1" i="1" dirty="0">
              <a:solidFill>
                <a:schemeClr val="bg1"/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 rot="16200000">
            <a:off x="9370767" y="4188204"/>
            <a:ext cx="52031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i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AutoShape 2" descr="Vakáció! Végre vége a sulinak! Hat hét dolgozatok és házi nélkül – és  megyünk sátrazni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2745248" y="562513"/>
            <a:ext cx="736772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Felnőttek szakmai oktatása</a:t>
            </a:r>
            <a:endParaRPr lang="hu-H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1002042" y="2220121"/>
            <a:ext cx="10606548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Informatikai rendszer- és alkalmazásüzemeltető (2 év)</a:t>
            </a:r>
          </a:p>
          <a:p>
            <a:pPr marL="571500" indent="-5715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Pénzügyi-számviteli ügyintéző (1,5 év)</a:t>
            </a:r>
          </a:p>
          <a:p>
            <a:pPr marL="571500" indent="-5715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Sportedző (a sportág megjelölésével)-sportszervező (1év )</a:t>
            </a:r>
          </a:p>
          <a:p>
            <a:pPr marL="571500" indent="-5715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Turisztikai technikus (2 év)</a:t>
            </a:r>
          </a:p>
          <a:p>
            <a:pPr algn="ctr">
              <a:spcBef>
                <a:spcPts val="1200"/>
              </a:spcBef>
            </a:pPr>
            <a:r>
              <a:rPr lang="hu-H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Keresztféléves meghirdetés a honlapunkon!</a:t>
            </a:r>
          </a:p>
          <a:p>
            <a:pPr algn="ctr"/>
            <a:r>
              <a:rPr lang="hu-H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(www.rudas.hu)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hu-H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hu-HU" sz="4000" b="1" dirty="0"/>
          </a:p>
          <a:p>
            <a:pPr algn="ctr"/>
            <a:endParaRPr lang="hu-H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5635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églalap 28"/>
          <p:cNvSpPr/>
          <p:nvPr/>
        </p:nvSpPr>
        <p:spPr>
          <a:xfrm>
            <a:off x="0" y="0"/>
            <a:ext cx="1105469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Téglalap 32"/>
          <p:cNvSpPr/>
          <p:nvPr/>
        </p:nvSpPr>
        <p:spPr>
          <a:xfrm>
            <a:off x="11752729" y="0"/>
            <a:ext cx="439271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2" name="Kép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348" y="63321"/>
            <a:ext cx="1580768" cy="1625172"/>
          </a:xfrm>
          <a:prstGeom prst="rect">
            <a:avLst/>
          </a:prstGeom>
        </p:spPr>
      </p:pic>
      <p:pic>
        <p:nvPicPr>
          <p:cNvPr id="36" name="Kép 3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74"/>
          <a:stretch/>
        </p:blipFill>
        <p:spPr>
          <a:xfrm>
            <a:off x="10422796" y="63321"/>
            <a:ext cx="1258047" cy="1829382"/>
          </a:xfrm>
          <a:prstGeom prst="rect">
            <a:avLst/>
          </a:prstGeom>
        </p:spPr>
      </p:pic>
      <p:sp>
        <p:nvSpPr>
          <p:cNvPr id="34" name="Szövegdoboz 33"/>
          <p:cNvSpPr txBox="1"/>
          <p:nvPr/>
        </p:nvSpPr>
        <p:spPr>
          <a:xfrm>
            <a:off x="152625" y="0"/>
            <a:ext cx="800219" cy="68580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RUDAS - ahol tanulás és tudás, diák és tanár, törődés</a:t>
            </a:r>
          </a:p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		és szakmaiság mindig egymásra talál…</a:t>
            </a:r>
            <a:endParaRPr lang="hu-HU" sz="2000" b="1" i="1" dirty="0">
              <a:solidFill>
                <a:schemeClr val="bg1"/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 rot="16200000">
            <a:off x="9370767" y="4188204"/>
            <a:ext cx="52031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i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AutoShape 2" descr="Vakáció! Végre vége a sulinak! Hat hét dolgozatok és házi nélkül – és  megyünk sátrazni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1146181" y="2751749"/>
            <a:ext cx="106065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u-HU" sz="6000" b="1" i="1" cap="all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Köszönöm a figyelmet!</a:t>
            </a:r>
            <a:endParaRPr lang="hu-HU" sz="6000" b="1" i="1" cap="all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hu-HU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321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églalap 28"/>
          <p:cNvSpPr/>
          <p:nvPr/>
        </p:nvSpPr>
        <p:spPr>
          <a:xfrm>
            <a:off x="0" y="0"/>
            <a:ext cx="1105469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Téglalap 32"/>
          <p:cNvSpPr/>
          <p:nvPr/>
        </p:nvSpPr>
        <p:spPr>
          <a:xfrm>
            <a:off x="11752729" y="0"/>
            <a:ext cx="439271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2" name="Kép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000" y="136148"/>
            <a:ext cx="1580768" cy="1625172"/>
          </a:xfrm>
          <a:prstGeom prst="rect">
            <a:avLst/>
          </a:prstGeom>
        </p:spPr>
      </p:pic>
      <p:pic>
        <p:nvPicPr>
          <p:cNvPr id="36" name="Kép 3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74"/>
          <a:stretch/>
        </p:blipFill>
        <p:spPr>
          <a:xfrm>
            <a:off x="9855541" y="63321"/>
            <a:ext cx="1258047" cy="1829382"/>
          </a:xfrm>
          <a:prstGeom prst="rect">
            <a:avLst/>
          </a:prstGeom>
        </p:spPr>
      </p:pic>
      <p:sp>
        <p:nvSpPr>
          <p:cNvPr id="21" name="Szövegdoboz 20"/>
          <p:cNvSpPr txBox="1"/>
          <p:nvPr/>
        </p:nvSpPr>
        <p:spPr>
          <a:xfrm>
            <a:off x="152625" y="0"/>
            <a:ext cx="800219" cy="68580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RUDAS - ahol tanulás és tudás, diák és tanár, törődés</a:t>
            </a:r>
          </a:p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		és szakmaiság mindig egymásra talál…</a:t>
            </a:r>
            <a:endParaRPr lang="hu-HU" sz="2000" b="1" i="1" dirty="0">
              <a:solidFill>
                <a:schemeClr val="bg1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3599666" y="136148"/>
            <a:ext cx="5858976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Rudasban tervezett</a:t>
            </a:r>
          </a:p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technikumi ágazatok</a:t>
            </a:r>
          </a:p>
          <a:p>
            <a:pPr algn="ctr"/>
            <a:r>
              <a:rPr lang="hu-HU" sz="4800" b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2024-ben</a:t>
            </a:r>
            <a:endParaRPr lang="hu-HU" sz="4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857604" y="3154302"/>
            <a:ext cx="974249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457200">
              <a:tabLst>
                <a:tab pos="7165975" algn="l"/>
              </a:tabLst>
            </a:pPr>
            <a:r>
              <a:rPr lang="hu-HU" sz="4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Gazdálkodás </a:t>
            </a:r>
            <a:r>
              <a:rPr lang="hu-H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 menedzsment	(</a:t>
            </a:r>
            <a:r>
              <a:rPr lang="hu-HU" sz="4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6001)</a:t>
            </a:r>
            <a:endParaRPr lang="hu-HU" sz="4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457200">
              <a:tabLst>
                <a:tab pos="7165975" algn="l"/>
              </a:tabLst>
            </a:pPr>
            <a:r>
              <a:rPr lang="hu-H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és távközlés	(</a:t>
            </a:r>
            <a:r>
              <a:rPr lang="hu-HU" sz="4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6002)</a:t>
            </a:r>
            <a:endParaRPr lang="hu-HU" sz="4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457200">
              <a:tabLst>
                <a:tab pos="7165975" algn="l"/>
              </a:tabLst>
            </a:pPr>
            <a:r>
              <a:rPr lang="hu-HU" sz="4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</a:t>
            </a:r>
            <a:r>
              <a:rPr lang="hu-H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hu-HU" sz="4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6003)</a:t>
            </a:r>
            <a:endParaRPr lang="hu-HU" sz="4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457200">
              <a:tabLst>
                <a:tab pos="7165975" algn="l"/>
              </a:tabLst>
            </a:pPr>
            <a:r>
              <a:rPr lang="hu-H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Turizmus-vendéglátás	(</a:t>
            </a:r>
            <a:r>
              <a:rPr lang="hu-HU" sz="4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6004)</a:t>
            </a:r>
            <a:endParaRPr lang="hu-HU" sz="4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5541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églalap 28"/>
          <p:cNvSpPr/>
          <p:nvPr/>
        </p:nvSpPr>
        <p:spPr>
          <a:xfrm>
            <a:off x="0" y="0"/>
            <a:ext cx="1105469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Téglalap 32"/>
          <p:cNvSpPr/>
          <p:nvPr/>
        </p:nvSpPr>
        <p:spPr>
          <a:xfrm>
            <a:off x="11752729" y="0"/>
            <a:ext cx="439271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2" name="Kép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348" y="63321"/>
            <a:ext cx="1580768" cy="1625172"/>
          </a:xfrm>
          <a:prstGeom prst="rect">
            <a:avLst/>
          </a:prstGeom>
        </p:spPr>
      </p:pic>
      <p:pic>
        <p:nvPicPr>
          <p:cNvPr id="36" name="Kép 3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74"/>
          <a:stretch/>
        </p:blipFill>
        <p:spPr>
          <a:xfrm>
            <a:off x="10422796" y="63321"/>
            <a:ext cx="1258047" cy="1829382"/>
          </a:xfrm>
          <a:prstGeom prst="rect">
            <a:avLst/>
          </a:prstGeom>
        </p:spPr>
      </p:pic>
      <p:sp>
        <p:nvSpPr>
          <p:cNvPr id="34" name="Szövegdoboz 33"/>
          <p:cNvSpPr txBox="1"/>
          <p:nvPr/>
        </p:nvSpPr>
        <p:spPr>
          <a:xfrm>
            <a:off x="152625" y="0"/>
            <a:ext cx="800219" cy="68580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RUDAS - ahol tanulás és tudás, diák és tanár, törődés</a:t>
            </a:r>
          </a:p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		és szakmaiság mindig egymásra talál…</a:t>
            </a:r>
            <a:endParaRPr lang="hu-HU" sz="2000" b="1" i="1" dirty="0">
              <a:solidFill>
                <a:schemeClr val="bg1"/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 rot="16200000">
            <a:off x="9370767" y="4188204"/>
            <a:ext cx="52031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i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AutoShape 2" descr="Vakáció! Végre vége a sulinak! Hat hét dolgozatok és házi nélkül – és  megyünk sátrazni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2591353" y="7937"/>
            <a:ext cx="8015336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6001</a:t>
            </a:r>
          </a:p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Gazdálkodás </a:t>
            </a:r>
            <a:r>
              <a:rPr lang="hu-HU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 </a:t>
            </a:r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menedzsment</a:t>
            </a:r>
          </a:p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ágazat</a:t>
            </a:r>
            <a:endParaRPr lang="hu-H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1258095" y="2689611"/>
            <a:ext cx="106065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Pénzügyi-számviteli ügyintéző</a:t>
            </a:r>
          </a:p>
          <a:p>
            <a:pPr algn="ctr"/>
            <a:endParaRPr lang="hu-H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Precizitás, pontosság, a feladatok ellátásában, rendszerben gondolkodik, érdeklik a gazdasági folyamatok. </a:t>
            </a:r>
            <a:r>
              <a:rPr lang="hu-HU" sz="4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Szereti a gyakorlatias feladatokat.</a:t>
            </a:r>
            <a:endParaRPr lang="hu-HU" sz="4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5773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églalap 28"/>
          <p:cNvSpPr/>
          <p:nvPr/>
        </p:nvSpPr>
        <p:spPr>
          <a:xfrm>
            <a:off x="0" y="0"/>
            <a:ext cx="1105469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Téglalap 32"/>
          <p:cNvSpPr/>
          <p:nvPr/>
        </p:nvSpPr>
        <p:spPr>
          <a:xfrm>
            <a:off x="11752729" y="0"/>
            <a:ext cx="439271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2" name="Kép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348" y="63321"/>
            <a:ext cx="1580768" cy="1625172"/>
          </a:xfrm>
          <a:prstGeom prst="rect">
            <a:avLst/>
          </a:prstGeom>
        </p:spPr>
      </p:pic>
      <p:pic>
        <p:nvPicPr>
          <p:cNvPr id="36" name="Kép 3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74"/>
          <a:stretch/>
        </p:blipFill>
        <p:spPr>
          <a:xfrm>
            <a:off x="10422796" y="63321"/>
            <a:ext cx="1258047" cy="1829382"/>
          </a:xfrm>
          <a:prstGeom prst="rect">
            <a:avLst/>
          </a:prstGeom>
        </p:spPr>
      </p:pic>
      <p:sp>
        <p:nvSpPr>
          <p:cNvPr id="34" name="Szövegdoboz 33"/>
          <p:cNvSpPr txBox="1"/>
          <p:nvPr/>
        </p:nvSpPr>
        <p:spPr>
          <a:xfrm>
            <a:off x="152625" y="0"/>
            <a:ext cx="800219" cy="68580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RUDAS - ahol tanulás és tudás, diák és tanár, törődés</a:t>
            </a:r>
          </a:p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		és szakmaiság mindig egymásra talál…</a:t>
            </a:r>
            <a:endParaRPr lang="hu-HU" sz="2000" b="1" i="1" dirty="0">
              <a:solidFill>
                <a:schemeClr val="bg1"/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 rot="16200000">
            <a:off x="9370767" y="4188204"/>
            <a:ext cx="52031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i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AutoShape 2" descr="Vakáció! Végre vége a sulinak! Hat hét dolgozatok és házi nélkül – és  megyünk sátrazni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2591353" y="7937"/>
            <a:ext cx="8015336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6001</a:t>
            </a:r>
          </a:p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Gazdálkodás </a:t>
            </a:r>
            <a:r>
              <a:rPr lang="hu-HU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 </a:t>
            </a:r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menedzsment</a:t>
            </a:r>
          </a:p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ágazat</a:t>
            </a:r>
            <a:endParaRPr lang="hu-H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1217383" y="2512179"/>
            <a:ext cx="106065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Vállalkozási-ügyviteli </a:t>
            </a:r>
            <a:r>
              <a:rPr lang="hu-H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ügyintéző</a:t>
            </a:r>
          </a:p>
          <a:p>
            <a:pPr algn="ctr"/>
            <a:endParaRPr lang="hu-HU" sz="1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4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Érdeklik </a:t>
            </a:r>
            <a:r>
              <a:rPr lang="hu-H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vállalkozások működése, ezekhez kötődve szívesen lát el ügyviteli feladatokat. Fontos az agilis, jó kommunikációs képesség. Nyitottság az informatikai eszközök használatára.</a:t>
            </a:r>
          </a:p>
          <a:p>
            <a:pPr algn="ctr"/>
            <a:endParaRPr lang="hu-H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7263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églalap 28"/>
          <p:cNvSpPr/>
          <p:nvPr/>
        </p:nvSpPr>
        <p:spPr>
          <a:xfrm>
            <a:off x="0" y="0"/>
            <a:ext cx="1105469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Téglalap 32"/>
          <p:cNvSpPr/>
          <p:nvPr/>
        </p:nvSpPr>
        <p:spPr>
          <a:xfrm>
            <a:off x="11752729" y="0"/>
            <a:ext cx="439271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2" name="Kép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348" y="63321"/>
            <a:ext cx="1580768" cy="1625172"/>
          </a:xfrm>
          <a:prstGeom prst="rect">
            <a:avLst/>
          </a:prstGeom>
        </p:spPr>
      </p:pic>
      <p:pic>
        <p:nvPicPr>
          <p:cNvPr id="36" name="Kép 3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74"/>
          <a:stretch/>
        </p:blipFill>
        <p:spPr>
          <a:xfrm>
            <a:off x="10422796" y="63321"/>
            <a:ext cx="1258047" cy="1829382"/>
          </a:xfrm>
          <a:prstGeom prst="rect">
            <a:avLst/>
          </a:prstGeom>
        </p:spPr>
      </p:pic>
      <p:sp>
        <p:nvSpPr>
          <p:cNvPr id="34" name="Szövegdoboz 33"/>
          <p:cNvSpPr txBox="1"/>
          <p:nvPr/>
        </p:nvSpPr>
        <p:spPr>
          <a:xfrm>
            <a:off x="152625" y="0"/>
            <a:ext cx="800219" cy="68580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RUDAS - ahol tanulás és tudás, diák és tanár, törődés</a:t>
            </a:r>
          </a:p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		és szakmaiság mindig egymásra talál…</a:t>
            </a:r>
            <a:endParaRPr lang="hu-HU" sz="2000" b="1" i="1" dirty="0">
              <a:solidFill>
                <a:schemeClr val="bg1"/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 rot="16200000">
            <a:off x="9370767" y="4188204"/>
            <a:ext cx="52031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i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AutoShape 2" descr="Vakáció! Végre vége a sulinak! Hat hét dolgozatok és házi nélkül – és  megyünk sátrazni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3173246" y="7937"/>
            <a:ext cx="6851556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6002</a:t>
            </a:r>
          </a:p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és távközlés</a:t>
            </a:r>
          </a:p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ágazat</a:t>
            </a:r>
            <a:endParaRPr lang="hu-H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1217383" y="2512179"/>
            <a:ext cx="10606548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Informatikai rendszer- és alkalmazás-üzemeltető technikus</a:t>
            </a:r>
          </a:p>
          <a:p>
            <a:endParaRPr lang="hu-H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Ajánlott minden fiatal számára, akiket az informatikai eszközök működtetése, karbantartása érdekel, szeretne informatikai rendszert üzemeltetni.</a:t>
            </a:r>
          </a:p>
          <a:p>
            <a:pPr algn="ctr"/>
            <a:endParaRPr lang="hu-H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2130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églalap 28"/>
          <p:cNvSpPr/>
          <p:nvPr/>
        </p:nvSpPr>
        <p:spPr>
          <a:xfrm>
            <a:off x="0" y="0"/>
            <a:ext cx="1105469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Téglalap 32"/>
          <p:cNvSpPr/>
          <p:nvPr/>
        </p:nvSpPr>
        <p:spPr>
          <a:xfrm>
            <a:off x="11752729" y="0"/>
            <a:ext cx="439271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2" name="Kép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348" y="63321"/>
            <a:ext cx="1580768" cy="1625172"/>
          </a:xfrm>
          <a:prstGeom prst="rect">
            <a:avLst/>
          </a:prstGeom>
        </p:spPr>
      </p:pic>
      <p:pic>
        <p:nvPicPr>
          <p:cNvPr id="36" name="Kép 3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74"/>
          <a:stretch/>
        </p:blipFill>
        <p:spPr>
          <a:xfrm>
            <a:off x="10422796" y="63321"/>
            <a:ext cx="1258047" cy="1829382"/>
          </a:xfrm>
          <a:prstGeom prst="rect">
            <a:avLst/>
          </a:prstGeom>
        </p:spPr>
      </p:pic>
      <p:sp>
        <p:nvSpPr>
          <p:cNvPr id="34" name="Szövegdoboz 33"/>
          <p:cNvSpPr txBox="1"/>
          <p:nvPr/>
        </p:nvSpPr>
        <p:spPr>
          <a:xfrm>
            <a:off x="152625" y="0"/>
            <a:ext cx="800219" cy="68580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RUDAS - ahol tanulás és tudás, diák és tanár, törődés</a:t>
            </a:r>
          </a:p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		és szakmaiság mindig egymásra talál…</a:t>
            </a:r>
            <a:endParaRPr lang="hu-HU" sz="2000" b="1" i="1" dirty="0">
              <a:solidFill>
                <a:schemeClr val="bg1"/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 rot="16200000">
            <a:off x="9370767" y="4188204"/>
            <a:ext cx="52031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i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AutoShape 2" descr="Vakáció! Végre vége a sulinak! Hat hét dolgozatok és házi nélkül – és  megyünk sátrazni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3173246" y="7937"/>
            <a:ext cx="6851556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6002</a:t>
            </a:r>
          </a:p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és távközlés</a:t>
            </a:r>
          </a:p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ágazat</a:t>
            </a:r>
            <a:endParaRPr lang="hu-H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1217383" y="2512179"/>
            <a:ext cx="10606548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Szoftverfejlesztő és- tesztelő</a:t>
            </a:r>
            <a:endParaRPr lang="hu-H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Ajánlott minden fiatal számára, akiket az informatikai </a:t>
            </a:r>
            <a:r>
              <a:rPr lang="hu-HU" sz="4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szoftverek világa nemcsak vonz, hanem azok fejlesztése, tökéletesítése is érdekel.</a:t>
            </a:r>
            <a:endParaRPr lang="hu-HU" sz="4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hu-H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5476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églalap 28"/>
          <p:cNvSpPr/>
          <p:nvPr/>
        </p:nvSpPr>
        <p:spPr>
          <a:xfrm>
            <a:off x="0" y="0"/>
            <a:ext cx="1105469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Téglalap 32"/>
          <p:cNvSpPr/>
          <p:nvPr/>
        </p:nvSpPr>
        <p:spPr>
          <a:xfrm>
            <a:off x="11752729" y="0"/>
            <a:ext cx="439271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2" name="Kép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348" y="63321"/>
            <a:ext cx="1580768" cy="1625172"/>
          </a:xfrm>
          <a:prstGeom prst="rect">
            <a:avLst/>
          </a:prstGeom>
        </p:spPr>
      </p:pic>
      <p:pic>
        <p:nvPicPr>
          <p:cNvPr id="36" name="Kép 3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74"/>
          <a:stretch/>
        </p:blipFill>
        <p:spPr>
          <a:xfrm>
            <a:off x="10422796" y="63321"/>
            <a:ext cx="1258047" cy="1829382"/>
          </a:xfrm>
          <a:prstGeom prst="rect">
            <a:avLst/>
          </a:prstGeom>
        </p:spPr>
      </p:pic>
      <p:sp>
        <p:nvSpPr>
          <p:cNvPr id="34" name="Szövegdoboz 33"/>
          <p:cNvSpPr txBox="1"/>
          <p:nvPr/>
        </p:nvSpPr>
        <p:spPr>
          <a:xfrm>
            <a:off x="152625" y="0"/>
            <a:ext cx="800219" cy="68580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RUDAS - ahol tanulás és tudás, diák és tanár, törődés</a:t>
            </a:r>
          </a:p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		és szakmaiság mindig egymásra talál…</a:t>
            </a:r>
            <a:endParaRPr lang="hu-HU" sz="2000" b="1" i="1" dirty="0">
              <a:solidFill>
                <a:schemeClr val="bg1"/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 rot="16200000">
            <a:off x="9370767" y="4188204"/>
            <a:ext cx="52031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i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AutoShape 2" descr="Vakáció! Végre vége a sulinak! Hat hét dolgozatok és házi nélkül – és  megyünk sátrazni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4813500" y="193182"/>
            <a:ext cx="351891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6003</a:t>
            </a:r>
          </a:p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 ágazat</a:t>
            </a:r>
            <a:endParaRPr lang="hu-H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1177355" y="1892703"/>
            <a:ext cx="1060654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Sportedző (a sportág megjelölésével) – sportszervező</a:t>
            </a:r>
          </a:p>
          <a:p>
            <a:pPr algn="ctr"/>
            <a:endParaRPr lang="hu-H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Ajánljuk, akiknek a sport iránti elkötelezettsége nagy. Ügyes mozgás, a választott sportágban való sportolói jártasság, jó fizikum, jó kommunikációs készség. </a:t>
            </a:r>
            <a:endParaRPr lang="hu-HU" sz="36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hu-HU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Foglalkozásegészségügyi alkalmassági vizsgálat: szükséges</a:t>
            </a:r>
          </a:p>
          <a:p>
            <a:pPr algn="ctr"/>
            <a:r>
              <a:rPr lang="hu-H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Pályaalkalmassági vizsgálat: szükséges</a:t>
            </a:r>
          </a:p>
          <a:p>
            <a:pPr algn="ctr"/>
            <a:endParaRPr lang="hu-H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5037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églalap 28"/>
          <p:cNvSpPr/>
          <p:nvPr/>
        </p:nvSpPr>
        <p:spPr>
          <a:xfrm>
            <a:off x="0" y="0"/>
            <a:ext cx="1105469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Téglalap 32"/>
          <p:cNvSpPr/>
          <p:nvPr/>
        </p:nvSpPr>
        <p:spPr>
          <a:xfrm>
            <a:off x="11752729" y="0"/>
            <a:ext cx="439271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2" name="Kép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348" y="63321"/>
            <a:ext cx="1580768" cy="1625172"/>
          </a:xfrm>
          <a:prstGeom prst="rect">
            <a:avLst/>
          </a:prstGeom>
        </p:spPr>
      </p:pic>
      <p:pic>
        <p:nvPicPr>
          <p:cNvPr id="36" name="Kép 3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74"/>
          <a:stretch/>
        </p:blipFill>
        <p:spPr>
          <a:xfrm>
            <a:off x="10422796" y="63321"/>
            <a:ext cx="1258047" cy="1829382"/>
          </a:xfrm>
          <a:prstGeom prst="rect">
            <a:avLst/>
          </a:prstGeom>
        </p:spPr>
      </p:pic>
      <p:sp>
        <p:nvSpPr>
          <p:cNvPr id="34" name="Szövegdoboz 33"/>
          <p:cNvSpPr txBox="1"/>
          <p:nvPr/>
        </p:nvSpPr>
        <p:spPr>
          <a:xfrm>
            <a:off x="152625" y="0"/>
            <a:ext cx="800219" cy="68580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RUDAS - ahol tanulás és tudás, diák és tanár, törődés</a:t>
            </a:r>
          </a:p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		és szakmaiság mindig egymásra talál…</a:t>
            </a:r>
            <a:endParaRPr lang="hu-HU" sz="2000" b="1" i="1" dirty="0">
              <a:solidFill>
                <a:schemeClr val="bg1"/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 rot="16200000">
            <a:off x="9370767" y="4188204"/>
            <a:ext cx="52031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i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AutoShape 2" descr="Vakáció! Végre vége a sulinak! Hat hét dolgozatok és házi nélkül – és  megyünk sátrazni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3584991" y="63321"/>
            <a:ext cx="5975930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6004</a:t>
            </a:r>
          </a:p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Turizmus-vendéglátás</a:t>
            </a:r>
          </a:p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ágazat</a:t>
            </a:r>
            <a:endParaRPr lang="hu-H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1202138" y="2371645"/>
            <a:ext cx="1060654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Turisztikai technikus </a:t>
            </a:r>
          </a:p>
          <a:p>
            <a:endParaRPr lang="hu-H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3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Jó kommunikáció szóban és írásban, érdeklődő, nyitott, vállalkozó szellemű beállítottság, szervező-, kezdeményező- és együttműködő képesség, </a:t>
            </a:r>
            <a:r>
              <a:rPr lang="hu-HU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nyelvérzék.</a:t>
            </a:r>
            <a:endParaRPr lang="hu-HU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hu-HU" sz="32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Foglalkozásegészségügyi </a:t>
            </a:r>
            <a:r>
              <a:rPr lang="hu-H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alkalmassági vizsgálat: szükséges</a:t>
            </a:r>
          </a:p>
          <a:p>
            <a:pPr algn="ctr"/>
            <a:r>
              <a:rPr lang="hu-HU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Pályaalkalmassági vizsgálat: szükséges</a:t>
            </a:r>
          </a:p>
          <a:p>
            <a:pPr algn="ctr"/>
            <a:endParaRPr lang="hu-H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2591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églalap 28"/>
          <p:cNvSpPr/>
          <p:nvPr/>
        </p:nvSpPr>
        <p:spPr>
          <a:xfrm>
            <a:off x="0" y="0"/>
            <a:ext cx="1105469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Téglalap 32"/>
          <p:cNvSpPr/>
          <p:nvPr/>
        </p:nvSpPr>
        <p:spPr>
          <a:xfrm>
            <a:off x="11752729" y="0"/>
            <a:ext cx="439271" cy="6858000"/>
          </a:xfrm>
          <a:prstGeom prst="rect">
            <a:avLst/>
          </a:prstGeom>
          <a:gradFill flip="none" rotWithShape="1">
            <a:gsLst>
              <a:gs pos="0">
                <a:srgbClr val="374A9A">
                  <a:shade val="30000"/>
                  <a:satMod val="115000"/>
                </a:srgbClr>
              </a:gs>
              <a:gs pos="50000">
                <a:srgbClr val="374A9A">
                  <a:shade val="67500"/>
                  <a:satMod val="115000"/>
                </a:srgbClr>
              </a:gs>
              <a:gs pos="100000">
                <a:srgbClr val="374A9A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32" name="Kép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348" y="63321"/>
            <a:ext cx="1580768" cy="1625172"/>
          </a:xfrm>
          <a:prstGeom prst="rect">
            <a:avLst/>
          </a:prstGeom>
        </p:spPr>
      </p:pic>
      <p:pic>
        <p:nvPicPr>
          <p:cNvPr id="36" name="Kép 3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74"/>
          <a:stretch/>
        </p:blipFill>
        <p:spPr>
          <a:xfrm>
            <a:off x="10422796" y="63321"/>
            <a:ext cx="1258047" cy="1829382"/>
          </a:xfrm>
          <a:prstGeom prst="rect">
            <a:avLst/>
          </a:prstGeom>
        </p:spPr>
      </p:pic>
      <p:sp>
        <p:nvSpPr>
          <p:cNvPr id="34" name="Szövegdoboz 33"/>
          <p:cNvSpPr txBox="1"/>
          <p:nvPr/>
        </p:nvSpPr>
        <p:spPr>
          <a:xfrm>
            <a:off x="152625" y="0"/>
            <a:ext cx="800219" cy="68580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RUDAS - ahol tanulás és tudás, diák és tanár, törődés</a:t>
            </a:r>
          </a:p>
          <a:p>
            <a:pPr algn="ctr"/>
            <a:r>
              <a:rPr lang="hu-HU" sz="2000" b="1" i="1" dirty="0" smtClean="0">
                <a:solidFill>
                  <a:schemeClr val="bg1"/>
                </a:solidFill>
              </a:rPr>
              <a:t>		és szakmaiság mindig egymásra talál…</a:t>
            </a:r>
            <a:endParaRPr lang="hu-HU" sz="2000" b="1" i="1" dirty="0">
              <a:solidFill>
                <a:schemeClr val="bg1"/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 rot="16200000">
            <a:off x="9370767" y="4188204"/>
            <a:ext cx="52031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800" i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" name="AutoShape 2" descr="Vakáció! Végre vége a sulinak! Hat hét dolgozatok és házi nélkül – és  megyünk sátrazni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4260877" y="562513"/>
            <a:ext cx="43364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Felvételi eljárás</a:t>
            </a:r>
            <a:endParaRPr lang="hu-HU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1142348" y="2456795"/>
            <a:ext cx="106065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000" dirty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hu-HU" sz="4000" b="1" dirty="0" smtClean="0">
                <a:solidFill>
                  <a:schemeClr val="accent1">
                    <a:lumMod val="50000"/>
                  </a:schemeClr>
                </a:solidFill>
              </a:rPr>
              <a:t>2024/2025.</a:t>
            </a:r>
            <a:r>
              <a:rPr lang="hu-HU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hu-HU" sz="4000" b="1" dirty="0">
                <a:solidFill>
                  <a:schemeClr val="accent1">
                    <a:lumMod val="50000"/>
                  </a:schemeClr>
                </a:solidFill>
              </a:rPr>
              <a:t>tanévre</a:t>
            </a:r>
            <a:r>
              <a:rPr lang="hu-HU" sz="4000" dirty="0">
                <a:solidFill>
                  <a:schemeClr val="accent1">
                    <a:lumMod val="50000"/>
                  </a:schemeClr>
                </a:solidFill>
              </a:rPr>
              <a:t> történő beiskolázásnál a Dunaújvárosi </a:t>
            </a:r>
            <a:r>
              <a:rPr lang="hu-HU" sz="4000" dirty="0" smtClean="0">
                <a:solidFill>
                  <a:schemeClr val="accent1">
                    <a:lumMod val="50000"/>
                  </a:schemeClr>
                </a:solidFill>
              </a:rPr>
              <a:t>SZC </a:t>
            </a:r>
            <a:r>
              <a:rPr lang="hu-HU" sz="4000" dirty="0">
                <a:solidFill>
                  <a:schemeClr val="accent1">
                    <a:lumMod val="50000"/>
                  </a:schemeClr>
                </a:solidFill>
              </a:rPr>
              <a:t>Rudas Közgazdasági Technikum és Kollégium nem tart felvételi vizsgát a jelentkező tanulóknak, így </a:t>
            </a:r>
            <a:r>
              <a:rPr lang="hu-HU" sz="4000" b="1" dirty="0">
                <a:solidFill>
                  <a:srgbClr val="FF0000"/>
                </a:solidFill>
              </a:rPr>
              <a:t>a felvételi az általános iskolai eredmények alapján történik.</a:t>
            </a:r>
            <a:endParaRPr lang="hu-HU" sz="4000" dirty="0">
              <a:solidFill>
                <a:srgbClr val="FF0000"/>
              </a:solidFill>
            </a:endParaRPr>
          </a:p>
          <a:p>
            <a:pPr algn="ctr"/>
            <a:endParaRPr lang="hu-H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3075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0">
        <p15:prstTrans prst="pageCurlDouble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5194</TotalTime>
  <Words>675</Words>
  <Application>Microsoft Office PowerPoint</Application>
  <PresentationFormat>Szélesvásznú</PresentationFormat>
  <Paragraphs>164</Paragraphs>
  <Slides>16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rudas</dc:creator>
  <cp:lastModifiedBy>gmary</cp:lastModifiedBy>
  <cp:revision>194</cp:revision>
  <cp:lastPrinted>2023-11-18T07:44:26Z</cp:lastPrinted>
  <dcterms:created xsi:type="dcterms:W3CDTF">2015-08-10T11:31:23Z</dcterms:created>
  <dcterms:modified xsi:type="dcterms:W3CDTF">2023-11-20T06:51:50Z</dcterms:modified>
</cp:coreProperties>
</file>