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300" r:id="rId4"/>
    <p:sldId id="304" r:id="rId5"/>
    <p:sldId id="293" r:id="rId6"/>
    <p:sldId id="303" r:id="rId7"/>
    <p:sldId id="301" r:id="rId8"/>
    <p:sldId id="302" r:id="rId9"/>
    <p:sldId id="295" r:id="rId10"/>
    <p:sldId id="298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374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FE91-9CE1-4702-8215-71225611AD3B}" type="datetimeFigureOut">
              <a:rPr lang="hu-HU" smtClean="0"/>
              <a:pPr/>
              <a:t>2025. 05. 26.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6C5B-1B72-44BC-B190-669268F6D79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4148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FE91-9CE1-4702-8215-71225611AD3B}" type="datetimeFigureOut">
              <a:rPr lang="hu-HU" smtClean="0"/>
              <a:pPr/>
              <a:t>2025. 05. 26.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6C5B-1B72-44BC-B190-669268F6D79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9593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FE91-9CE1-4702-8215-71225611AD3B}" type="datetimeFigureOut">
              <a:rPr lang="hu-HU" smtClean="0"/>
              <a:pPr/>
              <a:t>2025. 05. 26.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6C5B-1B72-44BC-B190-669268F6D79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390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FE91-9CE1-4702-8215-71225611AD3B}" type="datetimeFigureOut">
              <a:rPr lang="hu-HU" smtClean="0"/>
              <a:pPr/>
              <a:t>2025. 05. 26.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6C5B-1B72-44BC-B190-669268F6D79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0330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FE91-9CE1-4702-8215-71225611AD3B}" type="datetimeFigureOut">
              <a:rPr lang="hu-HU" smtClean="0"/>
              <a:pPr/>
              <a:t>2025. 05. 26.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6C5B-1B72-44BC-B190-669268F6D79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3143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FE91-9CE1-4702-8215-71225611AD3B}" type="datetimeFigureOut">
              <a:rPr lang="hu-HU" smtClean="0"/>
              <a:pPr/>
              <a:t>2025. 05. 26.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6C5B-1B72-44BC-B190-669268F6D79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03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FE91-9CE1-4702-8215-71225611AD3B}" type="datetimeFigureOut">
              <a:rPr lang="hu-HU" smtClean="0"/>
              <a:pPr/>
              <a:t>2025. 05. 26.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6C5B-1B72-44BC-B190-669268F6D79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958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FE91-9CE1-4702-8215-71225611AD3B}" type="datetimeFigureOut">
              <a:rPr lang="hu-HU" smtClean="0"/>
              <a:pPr/>
              <a:t>2025. 05. 26.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6C5B-1B72-44BC-B190-669268F6D79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2741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FE91-9CE1-4702-8215-71225611AD3B}" type="datetimeFigureOut">
              <a:rPr lang="hu-HU" smtClean="0"/>
              <a:pPr/>
              <a:t>2025. 05. 26.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6C5B-1B72-44BC-B190-669268F6D79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4975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FE91-9CE1-4702-8215-71225611AD3B}" type="datetimeFigureOut">
              <a:rPr lang="hu-HU" smtClean="0"/>
              <a:pPr/>
              <a:t>2025. 05. 26.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6C5B-1B72-44BC-B190-669268F6D79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9060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FE91-9CE1-4702-8215-71225611AD3B}" type="datetimeFigureOut">
              <a:rPr lang="hu-HU" smtClean="0"/>
              <a:pPr/>
              <a:t>2025. 05. 26.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6C5B-1B72-44BC-B190-669268F6D79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7034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8FE91-9CE1-4702-8215-71225611AD3B}" type="datetimeFigureOut">
              <a:rPr lang="hu-HU" smtClean="0"/>
              <a:pPr/>
              <a:t>2025. 05. 26.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66C5B-1B72-44BC-B190-669268F6D79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526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vezetoseg@rudas.h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/>
          <p:cNvSpPr txBox="1"/>
          <p:nvPr/>
        </p:nvSpPr>
        <p:spPr>
          <a:xfrm>
            <a:off x="1199413" y="1794446"/>
            <a:ext cx="1053308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i="1" dirty="0" smtClean="0">
                <a:solidFill>
                  <a:schemeClr val="accent1">
                    <a:lumMod val="50000"/>
                  </a:schemeClr>
                </a:solidFill>
              </a:rPr>
              <a:t>A Dunaújvárosi SZC Rudas Közgazdasági Technikum  és Kollégium</a:t>
            </a:r>
          </a:p>
          <a:p>
            <a:pPr algn="ctr"/>
            <a:endParaRPr lang="hu-HU" sz="28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hu-HU" sz="2800" i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hu-HU" sz="28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hu-HU" sz="2800" i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hu-HU" sz="28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hu-HU" sz="2800" i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hu-HU" sz="28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hu-HU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hu-HU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hu-HU" i="1" dirty="0" smtClean="0">
                <a:solidFill>
                  <a:schemeClr val="accent1">
                    <a:lumMod val="50000"/>
                  </a:schemeClr>
                </a:solidFill>
              </a:rPr>
              <a:t>2025. május 13.</a:t>
            </a:r>
            <a:endParaRPr lang="hu-HU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0" y="0"/>
            <a:ext cx="1105469" cy="6858000"/>
          </a:xfrm>
          <a:prstGeom prst="rect">
            <a:avLst/>
          </a:prstGeom>
          <a:gradFill flip="none" rotWithShape="1">
            <a:gsLst>
              <a:gs pos="0">
                <a:srgbClr val="374A9A">
                  <a:shade val="30000"/>
                  <a:satMod val="115000"/>
                </a:srgbClr>
              </a:gs>
              <a:gs pos="50000">
                <a:srgbClr val="374A9A">
                  <a:shade val="67500"/>
                  <a:satMod val="115000"/>
                </a:srgbClr>
              </a:gs>
              <a:gs pos="100000">
                <a:srgbClr val="374A9A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4" name="Téglalap 13"/>
          <p:cNvSpPr/>
          <p:nvPr/>
        </p:nvSpPr>
        <p:spPr>
          <a:xfrm>
            <a:off x="11752729" y="0"/>
            <a:ext cx="439271" cy="6858000"/>
          </a:xfrm>
          <a:prstGeom prst="rect">
            <a:avLst/>
          </a:prstGeom>
          <a:gradFill flip="none" rotWithShape="1">
            <a:gsLst>
              <a:gs pos="0">
                <a:srgbClr val="374A9A">
                  <a:shade val="30000"/>
                  <a:satMod val="115000"/>
                </a:srgbClr>
              </a:gs>
              <a:gs pos="50000">
                <a:srgbClr val="374A9A">
                  <a:shade val="67500"/>
                  <a:satMod val="115000"/>
                </a:srgbClr>
              </a:gs>
              <a:gs pos="100000">
                <a:srgbClr val="374A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152625" y="0"/>
            <a:ext cx="800219" cy="68580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hu-HU" sz="2000" b="1" i="1" dirty="0" smtClean="0">
                <a:solidFill>
                  <a:schemeClr val="bg1"/>
                </a:solidFill>
              </a:rPr>
              <a:t>RUDAS - ahol tanulás és tudás, diák és tanár, törődés</a:t>
            </a:r>
          </a:p>
          <a:p>
            <a:pPr algn="ctr"/>
            <a:r>
              <a:rPr lang="hu-HU" sz="2000" b="1" i="1" dirty="0" smtClean="0">
                <a:solidFill>
                  <a:schemeClr val="bg1"/>
                </a:solidFill>
              </a:rPr>
              <a:t>		és szakmaiság mindig egymásra talál…</a:t>
            </a:r>
            <a:endParaRPr lang="hu-HU" sz="2000" b="1" i="1" dirty="0">
              <a:solidFill>
                <a:schemeClr val="bg1"/>
              </a:solidFill>
            </a:endParaRPr>
          </a:p>
        </p:txBody>
      </p:sp>
      <p:pic>
        <p:nvPicPr>
          <p:cNvPr id="11" name="Kép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53" y="2669805"/>
            <a:ext cx="1757946" cy="2852025"/>
          </a:xfrm>
          <a:prstGeom prst="rect">
            <a:avLst/>
          </a:prstGeom>
        </p:spPr>
      </p:pic>
      <p:sp>
        <p:nvSpPr>
          <p:cNvPr id="16" name="Szövegdoboz 15"/>
          <p:cNvSpPr txBox="1"/>
          <p:nvPr/>
        </p:nvSpPr>
        <p:spPr>
          <a:xfrm>
            <a:off x="2016835" y="353760"/>
            <a:ext cx="8824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7200" i="1" dirty="0" smtClean="0">
                <a:solidFill>
                  <a:schemeClr val="accent1">
                    <a:lumMod val="50000"/>
                  </a:schemeClr>
                </a:solidFill>
              </a:rPr>
              <a:t>Szülői értekezlet</a:t>
            </a:r>
          </a:p>
        </p:txBody>
      </p:sp>
      <p:sp>
        <p:nvSpPr>
          <p:cNvPr id="2" name="Téglalap 1"/>
          <p:cNvSpPr/>
          <p:nvPr/>
        </p:nvSpPr>
        <p:spPr>
          <a:xfrm>
            <a:off x="1689011" y="1469476"/>
            <a:ext cx="9480176" cy="45719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025" y="3035978"/>
            <a:ext cx="2254908" cy="231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33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/>
        </p:nvSpPr>
        <p:spPr>
          <a:xfrm>
            <a:off x="0" y="0"/>
            <a:ext cx="1105469" cy="6858000"/>
          </a:xfrm>
          <a:prstGeom prst="rect">
            <a:avLst/>
          </a:prstGeom>
          <a:gradFill flip="none" rotWithShape="1">
            <a:gsLst>
              <a:gs pos="0">
                <a:srgbClr val="374A9A">
                  <a:shade val="30000"/>
                  <a:satMod val="115000"/>
                </a:srgbClr>
              </a:gs>
              <a:gs pos="50000">
                <a:srgbClr val="374A9A">
                  <a:shade val="67500"/>
                  <a:satMod val="115000"/>
                </a:srgbClr>
              </a:gs>
              <a:gs pos="100000">
                <a:srgbClr val="374A9A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4" name="Téglalap 13"/>
          <p:cNvSpPr/>
          <p:nvPr/>
        </p:nvSpPr>
        <p:spPr>
          <a:xfrm>
            <a:off x="11752729" y="0"/>
            <a:ext cx="439271" cy="6858000"/>
          </a:xfrm>
          <a:prstGeom prst="rect">
            <a:avLst/>
          </a:prstGeom>
          <a:gradFill flip="none" rotWithShape="1">
            <a:gsLst>
              <a:gs pos="0">
                <a:srgbClr val="374A9A">
                  <a:shade val="30000"/>
                  <a:satMod val="115000"/>
                </a:srgbClr>
              </a:gs>
              <a:gs pos="50000">
                <a:srgbClr val="374A9A">
                  <a:shade val="67500"/>
                  <a:satMod val="115000"/>
                </a:srgbClr>
              </a:gs>
              <a:gs pos="100000">
                <a:srgbClr val="374A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152625" y="0"/>
            <a:ext cx="800219" cy="68580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hu-HU" sz="2000" b="1" i="1" dirty="0" smtClean="0">
                <a:solidFill>
                  <a:schemeClr val="bg1"/>
                </a:solidFill>
              </a:rPr>
              <a:t>RUDAS - ahol tanulás és tudás, diák és tanár, törődés</a:t>
            </a:r>
          </a:p>
          <a:p>
            <a:pPr algn="ctr"/>
            <a:r>
              <a:rPr lang="hu-HU" sz="2000" b="1" i="1" dirty="0" smtClean="0">
                <a:solidFill>
                  <a:schemeClr val="bg1"/>
                </a:solidFill>
              </a:rPr>
              <a:t>		és szakmaiság mindig egymásra talál…</a:t>
            </a:r>
            <a:endParaRPr lang="hu-HU" sz="2000" b="1" i="1" dirty="0">
              <a:solidFill>
                <a:schemeClr val="bg1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2072794" y="1401268"/>
            <a:ext cx="8824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7200" i="1" dirty="0" smtClean="0">
                <a:solidFill>
                  <a:schemeClr val="accent1">
                    <a:lumMod val="50000"/>
                  </a:schemeClr>
                </a:solidFill>
              </a:rPr>
              <a:t>Köszönöm a figyelmet!</a:t>
            </a:r>
          </a:p>
        </p:txBody>
      </p:sp>
      <p:pic>
        <p:nvPicPr>
          <p:cNvPr id="12" name="Kép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704" y="2669805"/>
            <a:ext cx="1757946" cy="2852025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112" y="3136801"/>
            <a:ext cx="2254908" cy="231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3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églalap 28"/>
          <p:cNvSpPr/>
          <p:nvPr/>
        </p:nvSpPr>
        <p:spPr>
          <a:xfrm>
            <a:off x="0" y="0"/>
            <a:ext cx="1105469" cy="6858000"/>
          </a:xfrm>
          <a:prstGeom prst="rect">
            <a:avLst/>
          </a:prstGeom>
          <a:gradFill flip="none" rotWithShape="1">
            <a:gsLst>
              <a:gs pos="0">
                <a:srgbClr val="374A9A">
                  <a:shade val="30000"/>
                  <a:satMod val="115000"/>
                </a:srgbClr>
              </a:gs>
              <a:gs pos="50000">
                <a:srgbClr val="374A9A">
                  <a:shade val="67500"/>
                  <a:satMod val="115000"/>
                </a:srgbClr>
              </a:gs>
              <a:gs pos="100000">
                <a:srgbClr val="374A9A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Téglalap 32"/>
          <p:cNvSpPr/>
          <p:nvPr/>
        </p:nvSpPr>
        <p:spPr>
          <a:xfrm>
            <a:off x="11752729" y="0"/>
            <a:ext cx="439271" cy="6858000"/>
          </a:xfrm>
          <a:prstGeom prst="rect">
            <a:avLst/>
          </a:prstGeom>
          <a:gradFill flip="none" rotWithShape="1">
            <a:gsLst>
              <a:gs pos="0">
                <a:srgbClr val="374A9A">
                  <a:shade val="30000"/>
                  <a:satMod val="115000"/>
                </a:srgbClr>
              </a:gs>
              <a:gs pos="50000">
                <a:srgbClr val="374A9A">
                  <a:shade val="67500"/>
                  <a:satMod val="115000"/>
                </a:srgbClr>
              </a:gs>
              <a:gs pos="100000">
                <a:srgbClr val="374A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doboz 14"/>
          <p:cNvSpPr txBox="1"/>
          <p:nvPr/>
        </p:nvSpPr>
        <p:spPr>
          <a:xfrm>
            <a:off x="1901796" y="63321"/>
            <a:ext cx="8824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i="1" dirty="0" smtClean="0">
                <a:solidFill>
                  <a:schemeClr val="accent1">
                    <a:lumMod val="50000"/>
                  </a:schemeClr>
                </a:solidFill>
              </a:rPr>
              <a:t>A tanév rendje</a:t>
            </a:r>
          </a:p>
        </p:txBody>
      </p:sp>
      <p:sp>
        <p:nvSpPr>
          <p:cNvPr id="16" name="Téglalap 15"/>
          <p:cNvSpPr/>
          <p:nvPr/>
        </p:nvSpPr>
        <p:spPr>
          <a:xfrm>
            <a:off x="4325078" y="657908"/>
            <a:ext cx="3977961" cy="45719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övegdoboz 16"/>
          <p:cNvSpPr txBox="1"/>
          <p:nvPr/>
        </p:nvSpPr>
        <p:spPr>
          <a:xfrm>
            <a:off x="3502892" y="791098"/>
            <a:ext cx="5867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 smtClean="0">
                <a:solidFill>
                  <a:schemeClr val="accent1">
                    <a:lumMod val="50000"/>
                  </a:schemeClr>
                </a:solidFill>
              </a:rPr>
              <a:t>DSZC Rudas Közgazdasági Technikum és Kollégium</a:t>
            </a:r>
            <a:endParaRPr lang="hu-HU" i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hu-HU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1217383" y="2155852"/>
            <a:ext cx="4309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400" b="1" i="1" dirty="0">
              <a:solidFill>
                <a:srgbClr val="374A9A"/>
              </a:solidFill>
            </a:endParaRPr>
          </a:p>
        </p:txBody>
      </p:sp>
      <p:pic>
        <p:nvPicPr>
          <p:cNvPr id="32" name="Kép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000" y="136148"/>
            <a:ext cx="1580768" cy="1625172"/>
          </a:xfrm>
          <a:prstGeom prst="rect">
            <a:avLst/>
          </a:prstGeom>
        </p:spPr>
      </p:pic>
      <p:pic>
        <p:nvPicPr>
          <p:cNvPr id="36" name="Kép 3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4"/>
          <a:stretch/>
        </p:blipFill>
        <p:spPr>
          <a:xfrm>
            <a:off x="9855541" y="63321"/>
            <a:ext cx="1258047" cy="1829382"/>
          </a:xfrm>
          <a:prstGeom prst="rect">
            <a:avLst/>
          </a:prstGeom>
        </p:spPr>
      </p:pic>
      <p:sp>
        <p:nvSpPr>
          <p:cNvPr id="42" name="Szövegdoboz 41"/>
          <p:cNvSpPr txBox="1"/>
          <p:nvPr/>
        </p:nvSpPr>
        <p:spPr>
          <a:xfrm>
            <a:off x="152625" y="0"/>
            <a:ext cx="800219" cy="68580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hu-HU" sz="2000" b="1" i="1" dirty="0" smtClean="0">
                <a:solidFill>
                  <a:schemeClr val="bg1"/>
                </a:solidFill>
              </a:rPr>
              <a:t>RUDAS - ahol tanulás és tudás, diák és tanár, törődés</a:t>
            </a:r>
          </a:p>
          <a:p>
            <a:pPr algn="ctr"/>
            <a:r>
              <a:rPr lang="hu-HU" sz="2000" b="1" i="1" dirty="0" smtClean="0">
                <a:solidFill>
                  <a:schemeClr val="bg1"/>
                </a:solidFill>
              </a:rPr>
              <a:t>		és szakmaiság mindig egymásra talál…</a:t>
            </a:r>
            <a:endParaRPr lang="hu-HU" sz="2000" b="1" i="1" dirty="0">
              <a:solidFill>
                <a:schemeClr val="bg1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1272414" y="1698171"/>
            <a:ext cx="10212015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hu-HU" sz="2300" dirty="0" smtClean="0">
                <a:solidFill>
                  <a:srgbClr val="374A9A"/>
                </a:solidFill>
              </a:rPr>
              <a:t> A 2025/2026. tanév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hu-HU" sz="2300" dirty="0" smtClean="0">
                <a:solidFill>
                  <a:srgbClr val="374A9A"/>
                </a:solidFill>
              </a:rPr>
              <a:t>	</a:t>
            </a:r>
            <a:r>
              <a:rPr lang="hu-HU" sz="2600" dirty="0" smtClean="0">
                <a:solidFill>
                  <a:srgbClr val="374A9A"/>
                </a:solidFill>
              </a:rPr>
              <a:t>első tanítási nap 2025. szeptember </a:t>
            </a:r>
            <a:r>
              <a:rPr lang="hu-HU" sz="2600" dirty="0">
                <a:solidFill>
                  <a:srgbClr val="374A9A"/>
                </a:solidFill>
              </a:rPr>
              <a:t>1</a:t>
            </a:r>
            <a:r>
              <a:rPr lang="hu-HU" sz="2600" dirty="0" smtClean="0">
                <a:solidFill>
                  <a:srgbClr val="374A9A"/>
                </a:solidFill>
              </a:rPr>
              <a:t>. hétfő</a:t>
            </a:r>
          </a:p>
          <a:p>
            <a:pPr marL="342900" indent="-342900"/>
            <a:r>
              <a:rPr lang="hu-HU" sz="2600" dirty="0" smtClean="0">
                <a:solidFill>
                  <a:srgbClr val="374A9A"/>
                </a:solidFill>
              </a:rPr>
              <a:t>			4 osztályfőnöki óra lesz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hu-HU" sz="2600" dirty="0" smtClean="0">
                <a:solidFill>
                  <a:srgbClr val="374A9A"/>
                </a:solidFill>
              </a:rPr>
              <a:t>	utolsó tanítási nap 2026. június 15. hétfő várhatóan</a:t>
            </a:r>
          </a:p>
          <a:p>
            <a:pPr marL="342900" indent="-342900" algn="ctr"/>
            <a:r>
              <a:rPr lang="hu-HU" sz="2600" dirty="0" smtClean="0">
                <a:solidFill>
                  <a:srgbClr val="374A9A"/>
                </a:solidFill>
              </a:rPr>
              <a:t>	50. évforduló alkalmából vasárnapi tanévnyitó, ünnepélyesen fogadjuk a 9. évfolyamot, öltözék ünnepélyes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hu-HU" sz="2600" dirty="0" smtClean="0">
                <a:solidFill>
                  <a:srgbClr val="374A9A"/>
                </a:solidFill>
              </a:rPr>
              <a:t>október eleje gólyaavató, a rudasos formaruha kiegészítő ünnepélyes átadása</a:t>
            </a:r>
          </a:p>
          <a:p>
            <a:pPr marL="342900" indent="-342900"/>
            <a:r>
              <a:rPr lang="hu-HU" sz="2600" dirty="0" smtClean="0">
                <a:solidFill>
                  <a:srgbClr val="374A9A"/>
                </a:solidFill>
              </a:rPr>
              <a:t>Az első szünetet a nyáron megjelenő tanév rendje rendelet szabályozza</a:t>
            </a:r>
            <a:endParaRPr lang="hu-HU" sz="2300" dirty="0" smtClean="0">
              <a:solidFill>
                <a:srgbClr val="374A9A"/>
              </a:solidFill>
            </a:endParaRPr>
          </a:p>
          <a:p>
            <a:pPr marL="342900" indent="-342900" algn="ctr"/>
            <a:r>
              <a:rPr lang="hu-HU" sz="3200" b="1" dirty="0" smtClean="0">
                <a:solidFill>
                  <a:srgbClr val="374A9A"/>
                </a:solidFill>
              </a:rPr>
              <a:t>A továbbiakról 2025. szeptember </a:t>
            </a:r>
            <a:r>
              <a:rPr lang="hu-HU" sz="3200" b="1" dirty="0">
                <a:solidFill>
                  <a:srgbClr val="374A9A"/>
                </a:solidFill>
              </a:rPr>
              <a:t>9</a:t>
            </a:r>
            <a:r>
              <a:rPr lang="hu-HU" sz="3200" b="1" dirty="0" smtClean="0">
                <a:solidFill>
                  <a:srgbClr val="374A9A"/>
                </a:solidFill>
              </a:rPr>
              <a:t>-én, kedden az első szülői értekezleten tájékoztatjuk Önöket.</a:t>
            </a:r>
            <a:endParaRPr lang="hu-HU" sz="3200" b="1" dirty="0">
              <a:solidFill>
                <a:srgbClr val="374A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63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églalap 28"/>
          <p:cNvSpPr/>
          <p:nvPr/>
        </p:nvSpPr>
        <p:spPr>
          <a:xfrm>
            <a:off x="0" y="0"/>
            <a:ext cx="1105469" cy="6858000"/>
          </a:xfrm>
          <a:prstGeom prst="rect">
            <a:avLst/>
          </a:prstGeom>
          <a:gradFill flip="none" rotWithShape="1">
            <a:gsLst>
              <a:gs pos="0">
                <a:srgbClr val="374A9A">
                  <a:shade val="30000"/>
                  <a:satMod val="115000"/>
                </a:srgbClr>
              </a:gs>
              <a:gs pos="50000">
                <a:srgbClr val="374A9A">
                  <a:shade val="67500"/>
                  <a:satMod val="115000"/>
                </a:srgbClr>
              </a:gs>
              <a:gs pos="100000">
                <a:srgbClr val="374A9A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Téglalap 32"/>
          <p:cNvSpPr/>
          <p:nvPr/>
        </p:nvSpPr>
        <p:spPr>
          <a:xfrm>
            <a:off x="11752729" y="0"/>
            <a:ext cx="439271" cy="6858000"/>
          </a:xfrm>
          <a:prstGeom prst="rect">
            <a:avLst/>
          </a:prstGeom>
          <a:gradFill flip="none" rotWithShape="1">
            <a:gsLst>
              <a:gs pos="0">
                <a:srgbClr val="374A9A">
                  <a:shade val="30000"/>
                  <a:satMod val="115000"/>
                </a:srgbClr>
              </a:gs>
              <a:gs pos="50000">
                <a:srgbClr val="374A9A">
                  <a:shade val="67500"/>
                  <a:satMod val="115000"/>
                </a:srgbClr>
              </a:gs>
              <a:gs pos="100000">
                <a:srgbClr val="374A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doboz 14"/>
          <p:cNvSpPr txBox="1"/>
          <p:nvPr/>
        </p:nvSpPr>
        <p:spPr>
          <a:xfrm>
            <a:off x="1901796" y="63321"/>
            <a:ext cx="8824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i="1" dirty="0" smtClean="0">
                <a:solidFill>
                  <a:schemeClr val="accent1">
                    <a:lumMod val="50000"/>
                  </a:schemeClr>
                </a:solidFill>
              </a:rPr>
              <a:t>Beiratkozás</a:t>
            </a:r>
          </a:p>
        </p:txBody>
      </p:sp>
      <p:sp>
        <p:nvSpPr>
          <p:cNvPr id="16" name="Téglalap 15"/>
          <p:cNvSpPr/>
          <p:nvPr/>
        </p:nvSpPr>
        <p:spPr>
          <a:xfrm>
            <a:off x="4325078" y="657908"/>
            <a:ext cx="3977961" cy="45719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övegdoboz 16"/>
          <p:cNvSpPr txBox="1"/>
          <p:nvPr/>
        </p:nvSpPr>
        <p:spPr>
          <a:xfrm>
            <a:off x="3502892" y="791098"/>
            <a:ext cx="5867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 smtClean="0">
                <a:solidFill>
                  <a:schemeClr val="accent1">
                    <a:lumMod val="50000"/>
                  </a:schemeClr>
                </a:solidFill>
              </a:rPr>
              <a:t>DSZC Rudas Közgazdasági Technikum és Kollégium</a:t>
            </a:r>
            <a:endParaRPr lang="hu-HU" i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hu-HU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1217383" y="2155852"/>
            <a:ext cx="4309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400" b="1" i="1" dirty="0">
              <a:solidFill>
                <a:srgbClr val="374A9A"/>
              </a:solidFill>
            </a:endParaRPr>
          </a:p>
        </p:txBody>
      </p:sp>
      <p:pic>
        <p:nvPicPr>
          <p:cNvPr id="32" name="Kép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000" y="136148"/>
            <a:ext cx="1580768" cy="1625172"/>
          </a:xfrm>
          <a:prstGeom prst="rect">
            <a:avLst/>
          </a:prstGeom>
        </p:spPr>
      </p:pic>
      <p:pic>
        <p:nvPicPr>
          <p:cNvPr id="36" name="Kép 3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4"/>
          <a:stretch/>
        </p:blipFill>
        <p:spPr>
          <a:xfrm>
            <a:off x="9855541" y="63321"/>
            <a:ext cx="1258047" cy="1829382"/>
          </a:xfrm>
          <a:prstGeom prst="rect">
            <a:avLst/>
          </a:prstGeom>
        </p:spPr>
      </p:pic>
      <p:sp>
        <p:nvSpPr>
          <p:cNvPr id="42" name="Szövegdoboz 41"/>
          <p:cNvSpPr txBox="1"/>
          <p:nvPr/>
        </p:nvSpPr>
        <p:spPr>
          <a:xfrm>
            <a:off x="152625" y="0"/>
            <a:ext cx="800219" cy="68580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hu-HU" sz="2000" b="1" i="1" dirty="0" smtClean="0">
                <a:solidFill>
                  <a:schemeClr val="bg1"/>
                </a:solidFill>
              </a:rPr>
              <a:t>RUDAS - ahol tanulás és tudás, diák és tanár, törődés</a:t>
            </a:r>
          </a:p>
          <a:p>
            <a:pPr algn="ctr"/>
            <a:r>
              <a:rPr lang="hu-HU" sz="2000" b="1" i="1" dirty="0" smtClean="0">
                <a:solidFill>
                  <a:schemeClr val="bg1"/>
                </a:solidFill>
              </a:rPr>
              <a:t>		és szakmaiság mindig egymásra talál…</a:t>
            </a:r>
            <a:endParaRPr lang="hu-HU" sz="2000" b="1" i="1" dirty="0">
              <a:solidFill>
                <a:schemeClr val="bg1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1272414" y="1698171"/>
            <a:ext cx="1021201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800" dirty="0">
                <a:solidFill>
                  <a:srgbClr val="374A9A"/>
                </a:solidFill>
              </a:rPr>
              <a:t>június </a:t>
            </a:r>
            <a:r>
              <a:rPr lang="hu-HU" sz="2800" dirty="0" smtClean="0">
                <a:solidFill>
                  <a:srgbClr val="374A9A"/>
                </a:solidFill>
              </a:rPr>
              <a:t>25-én </a:t>
            </a:r>
            <a:r>
              <a:rPr lang="hu-HU" sz="2800" dirty="0">
                <a:solidFill>
                  <a:srgbClr val="374A9A"/>
                </a:solidFill>
              </a:rPr>
              <a:t>személyes jelenléttel, melyről </a:t>
            </a:r>
            <a:r>
              <a:rPr lang="hu-HU" sz="2800" dirty="0" smtClean="0">
                <a:solidFill>
                  <a:srgbClr val="374A9A"/>
                </a:solidFill>
              </a:rPr>
              <a:t>az ágazati felelősök        </a:t>
            </a:r>
            <a:r>
              <a:rPr lang="hu-HU" sz="2800" dirty="0">
                <a:solidFill>
                  <a:srgbClr val="374A9A"/>
                </a:solidFill>
              </a:rPr>
              <a:t>	tartanak tájékoztatás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800" dirty="0">
                <a:solidFill>
                  <a:srgbClr val="374A9A"/>
                </a:solidFill>
              </a:rPr>
              <a:t>levélben foglaltuk össze, milyen dokumentumokra lesz szükség a beiratkozáshoz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800" dirty="0">
                <a:solidFill>
                  <a:srgbClr val="374A9A"/>
                </a:solidFill>
              </a:rPr>
              <a:t>a tanulói jogviszony június </a:t>
            </a:r>
            <a:r>
              <a:rPr lang="hu-HU" sz="2800" dirty="0" smtClean="0">
                <a:solidFill>
                  <a:srgbClr val="374A9A"/>
                </a:solidFill>
              </a:rPr>
              <a:t>25. </a:t>
            </a:r>
            <a:r>
              <a:rPr lang="hu-HU" sz="2800" dirty="0">
                <a:solidFill>
                  <a:srgbClr val="374A9A"/>
                </a:solidFill>
              </a:rPr>
              <a:t>napjával jogfolytonosan létre jön, </a:t>
            </a:r>
            <a:r>
              <a:rPr lang="hu-HU" sz="2800" dirty="0" smtClean="0">
                <a:solidFill>
                  <a:srgbClr val="374A9A"/>
                </a:solidFill>
              </a:rPr>
              <a:t>	de </a:t>
            </a:r>
            <a:r>
              <a:rPr lang="hu-HU" sz="2800" dirty="0">
                <a:solidFill>
                  <a:srgbClr val="374A9A"/>
                </a:solidFill>
              </a:rPr>
              <a:t>jogviszony igazolást csak július 2. hetében van módunkba </a:t>
            </a:r>
            <a:r>
              <a:rPr lang="hu-HU" sz="2800" dirty="0" smtClean="0">
                <a:solidFill>
                  <a:srgbClr val="374A9A"/>
                </a:solidFill>
              </a:rPr>
              <a:t>	kiállítani, </a:t>
            </a:r>
            <a:r>
              <a:rPr lang="hu-HU" sz="2800" dirty="0">
                <a:solidFill>
                  <a:srgbClr val="374A9A"/>
                </a:solidFill>
              </a:rPr>
              <a:t>mert a diák adatait fel kell venni az adatkezelő </a:t>
            </a:r>
            <a:r>
              <a:rPr lang="hu-HU" sz="2800" dirty="0" smtClean="0">
                <a:solidFill>
                  <a:srgbClr val="374A9A"/>
                </a:solidFill>
              </a:rPr>
              <a:t>	programokba</a:t>
            </a:r>
            <a:endParaRPr lang="hu-HU" sz="2800" dirty="0">
              <a:solidFill>
                <a:srgbClr val="374A9A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800" dirty="0">
                <a:solidFill>
                  <a:srgbClr val="374A9A"/>
                </a:solidFill>
              </a:rPr>
              <a:t>a diákigazolványt szeptemberbe a Rudas iskolába érkezik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800" dirty="0">
                <a:solidFill>
                  <a:srgbClr val="374A9A"/>
                </a:solidFill>
              </a:rPr>
              <a:t>a </a:t>
            </a:r>
            <a:r>
              <a:rPr lang="hu-HU" sz="2800" dirty="0" smtClean="0">
                <a:solidFill>
                  <a:srgbClr val="374A9A"/>
                </a:solidFill>
              </a:rPr>
              <a:t>vármegyebérlet vásárlását </a:t>
            </a:r>
            <a:r>
              <a:rPr lang="hu-HU" sz="2800" dirty="0">
                <a:solidFill>
                  <a:srgbClr val="374A9A"/>
                </a:solidFill>
              </a:rPr>
              <a:t>kivéve az általános </a:t>
            </a:r>
            <a:r>
              <a:rPr lang="hu-HU" sz="2800" dirty="0" smtClean="0">
                <a:solidFill>
                  <a:srgbClr val="374A9A"/>
                </a:solidFill>
              </a:rPr>
              <a:t>iskolában </a:t>
            </a:r>
            <a:r>
              <a:rPr lang="hu-HU" sz="2800" dirty="0">
                <a:solidFill>
                  <a:srgbClr val="374A9A"/>
                </a:solidFill>
              </a:rPr>
              <a:t>kiállított </a:t>
            </a:r>
            <a:r>
              <a:rPr lang="hu-HU" sz="2800" dirty="0" smtClean="0">
                <a:solidFill>
                  <a:srgbClr val="374A9A"/>
                </a:solidFill>
              </a:rPr>
              <a:t>	diákigazolvány </a:t>
            </a:r>
            <a:r>
              <a:rPr lang="hu-HU" sz="2800" dirty="0" smtClean="0">
                <a:solidFill>
                  <a:srgbClr val="374A9A"/>
                </a:solidFill>
              </a:rPr>
              <a:t>2025. </a:t>
            </a:r>
            <a:r>
              <a:rPr lang="hu-HU" sz="2800" dirty="0">
                <a:solidFill>
                  <a:srgbClr val="374A9A"/>
                </a:solidFill>
              </a:rPr>
              <a:t>október 31. napjáig érvényes</a:t>
            </a:r>
          </a:p>
        </p:txBody>
      </p:sp>
    </p:spTree>
    <p:extLst>
      <p:ext uri="{BB962C8B-B14F-4D97-AF65-F5344CB8AC3E}">
        <p14:creationId xmlns:p14="http://schemas.microsoft.com/office/powerpoint/2010/main" val="423118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églalap 28"/>
          <p:cNvSpPr/>
          <p:nvPr/>
        </p:nvSpPr>
        <p:spPr>
          <a:xfrm>
            <a:off x="0" y="0"/>
            <a:ext cx="1105469" cy="6858000"/>
          </a:xfrm>
          <a:prstGeom prst="rect">
            <a:avLst/>
          </a:prstGeom>
          <a:gradFill flip="none" rotWithShape="1">
            <a:gsLst>
              <a:gs pos="0">
                <a:srgbClr val="374A9A">
                  <a:shade val="30000"/>
                  <a:satMod val="115000"/>
                </a:srgbClr>
              </a:gs>
              <a:gs pos="50000">
                <a:srgbClr val="374A9A">
                  <a:shade val="67500"/>
                  <a:satMod val="115000"/>
                </a:srgbClr>
              </a:gs>
              <a:gs pos="100000">
                <a:srgbClr val="374A9A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Téglalap 32"/>
          <p:cNvSpPr/>
          <p:nvPr/>
        </p:nvSpPr>
        <p:spPr>
          <a:xfrm>
            <a:off x="11752729" y="0"/>
            <a:ext cx="439271" cy="6858000"/>
          </a:xfrm>
          <a:prstGeom prst="rect">
            <a:avLst/>
          </a:prstGeom>
          <a:gradFill flip="none" rotWithShape="1">
            <a:gsLst>
              <a:gs pos="0">
                <a:srgbClr val="374A9A">
                  <a:shade val="30000"/>
                  <a:satMod val="115000"/>
                </a:srgbClr>
              </a:gs>
              <a:gs pos="50000">
                <a:srgbClr val="374A9A">
                  <a:shade val="67500"/>
                  <a:satMod val="115000"/>
                </a:srgbClr>
              </a:gs>
              <a:gs pos="100000">
                <a:srgbClr val="374A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doboz 14"/>
          <p:cNvSpPr txBox="1"/>
          <p:nvPr/>
        </p:nvSpPr>
        <p:spPr>
          <a:xfrm>
            <a:off x="1901796" y="63321"/>
            <a:ext cx="8824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i="1" dirty="0" smtClean="0">
                <a:solidFill>
                  <a:schemeClr val="accent1">
                    <a:lumMod val="50000"/>
                  </a:schemeClr>
                </a:solidFill>
              </a:rPr>
              <a:t>Mentességek</a:t>
            </a:r>
          </a:p>
        </p:txBody>
      </p:sp>
      <p:sp>
        <p:nvSpPr>
          <p:cNvPr id="16" name="Téglalap 15"/>
          <p:cNvSpPr/>
          <p:nvPr/>
        </p:nvSpPr>
        <p:spPr>
          <a:xfrm>
            <a:off x="4325078" y="657908"/>
            <a:ext cx="3977961" cy="45719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övegdoboz 16"/>
          <p:cNvSpPr txBox="1"/>
          <p:nvPr/>
        </p:nvSpPr>
        <p:spPr>
          <a:xfrm>
            <a:off x="3502892" y="791098"/>
            <a:ext cx="5867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 smtClean="0">
                <a:solidFill>
                  <a:schemeClr val="accent1">
                    <a:lumMod val="50000"/>
                  </a:schemeClr>
                </a:solidFill>
              </a:rPr>
              <a:t>DSZC Rudas Közgazdasági Technikum és Kollégium</a:t>
            </a:r>
            <a:endParaRPr lang="hu-HU" i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hu-HU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1258094" y="2210574"/>
            <a:ext cx="101345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hu-HU" sz="2400" dirty="0">
                <a:solidFill>
                  <a:srgbClr val="374A9A"/>
                </a:solidFill>
              </a:rPr>
              <a:t>Mindenféle mentességről szóló határozat, okmány fénymásolatát </a:t>
            </a:r>
            <a:r>
              <a:rPr lang="hu-HU" sz="2400" dirty="0" smtClean="0">
                <a:solidFill>
                  <a:srgbClr val="374A9A"/>
                </a:solidFill>
              </a:rPr>
              <a:t>2025. </a:t>
            </a:r>
            <a:r>
              <a:rPr lang="hu-HU" sz="2400" dirty="0">
                <a:solidFill>
                  <a:srgbClr val="374A9A"/>
                </a:solidFill>
              </a:rPr>
              <a:t>június </a:t>
            </a:r>
            <a:r>
              <a:rPr lang="hu-HU" sz="2400" dirty="0" smtClean="0">
                <a:solidFill>
                  <a:srgbClr val="374A9A"/>
                </a:solidFill>
              </a:rPr>
              <a:t>25-én </a:t>
            </a:r>
            <a:r>
              <a:rPr lang="hu-HU" sz="2400" dirty="0">
                <a:solidFill>
                  <a:srgbClr val="374A9A"/>
                </a:solidFill>
              </a:rPr>
              <a:t>a beiratkozás alkalmával le kell adni az </a:t>
            </a:r>
            <a:r>
              <a:rPr lang="hu-HU" sz="2400" dirty="0" smtClean="0">
                <a:solidFill>
                  <a:srgbClr val="374A9A"/>
                </a:solidFill>
              </a:rPr>
              <a:t>osztályfőnöknek:</a:t>
            </a:r>
            <a:endParaRPr lang="hu-HU" sz="2400" dirty="0">
              <a:solidFill>
                <a:srgbClr val="374A9A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hu-HU" sz="2400" dirty="0">
                <a:solidFill>
                  <a:srgbClr val="374A9A"/>
                </a:solidFill>
              </a:rPr>
              <a:t>nevelési tanácsadós határozat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hu-HU" sz="2400" dirty="0">
                <a:solidFill>
                  <a:srgbClr val="374A9A"/>
                </a:solidFill>
              </a:rPr>
              <a:t>tartós betegség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hu-HU" sz="2400" dirty="0">
                <a:solidFill>
                  <a:srgbClr val="374A9A"/>
                </a:solidFill>
              </a:rPr>
              <a:t>jegyzői </a:t>
            </a:r>
            <a:r>
              <a:rPr lang="hu-HU" sz="2400" dirty="0" smtClean="0">
                <a:solidFill>
                  <a:srgbClr val="374A9A"/>
                </a:solidFill>
              </a:rPr>
              <a:t>határozatok</a:t>
            </a:r>
            <a:endParaRPr lang="hu-HU" sz="2400" dirty="0">
              <a:solidFill>
                <a:srgbClr val="374A9A"/>
              </a:solidFill>
            </a:endParaRPr>
          </a:p>
          <a:p>
            <a:pPr marL="342900" indent="-342900"/>
            <a:r>
              <a:rPr lang="hu-HU" sz="2400" dirty="0">
                <a:solidFill>
                  <a:srgbClr val="374A9A"/>
                </a:solidFill>
              </a:rPr>
              <a:t>Az ebédbefizetéshez szükséges a kedvezményre jogosító okiratot a GES </a:t>
            </a:r>
            <a:r>
              <a:rPr lang="hu-HU" sz="2400" dirty="0" smtClean="0">
                <a:solidFill>
                  <a:srgbClr val="374A9A"/>
                </a:solidFill>
              </a:rPr>
              <a:t>kéri, a befizetés időpontjáról a GES honlapján tájékozódjanak. </a:t>
            </a:r>
            <a:endParaRPr lang="hu-HU" sz="2400" dirty="0">
              <a:solidFill>
                <a:srgbClr val="374A9A"/>
              </a:solidFill>
            </a:endParaRPr>
          </a:p>
          <a:p>
            <a:pPr marL="342900" indent="-342900"/>
            <a:r>
              <a:rPr lang="hu-HU" sz="2400" dirty="0">
                <a:solidFill>
                  <a:srgbClr val="374A9A"/>
                </a:solidFill>
              </a:rPr>
              <a:t>Testnevelés alóli felmentést az iskolaorvos ad </a:t>
            </a:r>
            <a:r>
              <a:rPr lang="hu-HU" sz="2400" dirty="0" smtClean="0">
                <a:solidFill>
                  <a:srgbClr val="374A9A"/>
                </a:solidFill>
              </a:rPr>
              <a:t>2025 szeptemberében.</a:t>
            </a:r>
            <a:endParaRPr lang="hu-HU" sz="2400" dirty="0">
              <a:solidFill>
                <a:srgbClr val="374A9A"/>
              </a:solidFill>
            </a:endParaRPr>
          </a:p>
        </p:txBody>
      </p:sp>
      <p:pic>
        <p:nvPicPr>
          <p:cNvPr id="32" name="Kép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000" y="136148"/>
            <a:ext cx="1580768" cy="1625172"/>
          </a:xfrm>
          <a:prstGeom prst="rect">
            <a:avLst/>
          </a:prstGeom>
        </p:spPr>
      </p:pic>
      <p:pic>
        <p:nvPicPr>
          <p:cNvPr id="36" name="Kép 3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4"/>
          <a:stretch/>
        </p:blipFill>
        <p:spPr>
          <a:xfrm>
            <a:off x="9855541" y="63321"/>
            <a:ext cx="1258047" cy="1829382"/>
          </a:xfrm>
          <a:prstGeom prst="rect">
            <a:avLst/>
          </a:prstGeom>
        </p:spPr>
      </p:pic>
      <p:sp>
        <p:nvSpPr>
          <p:cNvPr id="42" name="Szövegdoboz 41"/>
          <p:cNvSpPr txBox="1"/>
          <p:nvPr/>
        </p:nvSpPr>
        <p:spPr>
          <a:xfrm>
            <a:off x="152625" y="0"/>
            <a:ext cx="800219" cy="68580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hu-HU" sz="2000" b="1" i="1" dirty="0" smtClean="0">
                <a:solidFill>
                  <a:schemeClr val="bg1"/>
                </a:solidFill>
              </a:rPr>
              <a:t>RUDAS - ahol tanulás és tudás, diák és tanár, törődés</a:t>
            </a:r>
          </a:p>
          <a:p>
            <a:pPr algn="ctr"/>
            <a:r>
              <a:rPr lang="hu-HU" sz="2000" b="1" i="1" dirty="0" smtClean="0">
                <a:solidFill>
                  <a:schemeClr val="bg1"/>
                </a:solidFill>
              </a:rPr>
              <a:t>		és szakmaiság mindig egymásra talál…</a:t>
            </a:r>
            <a:endParaRPr lang="hu-HU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04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églalap 28"/>
          <p:cNvSpPr/>
          <p:nvPr/>
        </p:nvSpPr>
        <p:spPr>
          <a:xfrm>
            <a:off x="0" y="0"/>
            <a:ext cx="1105469" cy="6858000"/>
          </a:xfrm>
          <a:prstGeom prst="rect">
            <a:avLst/>
          </a:prstGeom>
          <a:gradFill flip="none" rotWithShape="1">
            <a:gsLst>
              <a:gs pos="0">
                <a:srgbClr val="374A9A">
                  <a:shade val="30000"/>
                  <a:satMod val="115000"/>
                </a:srgbClr>
              </a:gs>
              <a:gs pos="50000">
                <a:srgbClr val="374A9A">
                  <a:shade val="67500"/>
                  <a:satMod val="115000"/>
                </a:srgbClr>
              </a:gs>
              <a:gs pos="100000">
                <a:srgbClr val="374A9A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Téglalap 32"/>
          <p:cNvSpPr/>
          <p:nvPr/>
        </p:nvSpPr>
        <p:spPr>
          <a:xfrm>
            <a:off x="11752729" y="0"/>
            <a:ext cx="439271" cy="6858000"/>
          </a:xfrm>
          <a:prstGeom prst="rect">
            <a:avLst/>
          </a:prstGeom>
          <a:gradFill flip="none" rotWithShape="1">
            <a:gsLst>
              <a:gs pos="0">
                <a:srgbClr val="374A9A">
                  <a:shade val="30000"/>
                  <a:satMod val="115000"/>
                </a:srgbClr>
              </a:gs>
              <a:gs pos="50000">
                <a:srgbClr val="374A9A">
                  <a:shade val="67500"/>
                  <a:satMod val="115000"/>
                </a:srgbClr>
              </a:gs>
              <a:gs pos="100000">
                <a:srgbClr val="374A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doboz 14"/>
          <p:cNvSpPr txBox="1"/>
          <p:nvPr/>
        </p:nvSpPr>
        <p:spPr>
          <a:xfrm>
            <a:off x="1901796" y="63321"/>
            <a:ext cx="8824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i="1" dirty="0" smtClean="0">
                <a:solidFill>
                  <a:schemeClr val="accent1">
                    <a:lumMod val="50000"/>
                  </a:schemeClr>
                </a:solidFill>
              </a:rPr>
              <a:t>Taneszközök</a:t>
            </a:r>
          </a:p>
        </p:txBody>
      </p:sp>
      <p:sp>
        <p:nvSpPr>
          <p:cNvPr id="16" name="Téglalap 15"/>
          <p:cNvSpPr/>
          <p:nvPr/>
        </p:nvSpPr>
        <p:spPr>
          <a:xfrm>
            <a:off x="4325078" y="657908"/>
            <a:ext cx="3977961" cy="45719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2" name="Kép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000" y="136148"/>
            <a:ext cx="1580768" cy="1625172"/>
          </a:xfrm>
          <a:prstGeom prst="rect">
            <a:avLst/>
          </a:prstGeom>
        </p:spPr>
      </p:pic>
      <p:pic>
        <p:nvPicPr>
          <p:cNvPr id="36" name="Kép 3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4"/>
          <a:stretch/>
        </p:blipFill>
        <p:spPr>
          <a:xfrm>
            <a:off x="9855541" y="63321"/>
            <a:ext cx="1258047" cy="1829382"/>
          </a:xfrm>
          <a:prstGeom prst="rect">
            <a:avLst/>
          </a:prstGeom>
        </p:spPr>
      </p:pic>
      <p:sp>
        <p:nvSpPr>
          <p:cNvPr id="18" name="Szövegdoboz 17"/>
          <p:cNvSpPr txBox="1"/>
          <p:nvPr/>
        </p:nvSpPr>
        <p:spPr>
          <a:xfrm>
            <a:off x="1272414" y="1904999"/>
            <a:ext cx="1021201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hu-HU" sz="3200" dirty="0" smtClean="0">
                <a:solidFill>
                  <a:srgbClr val="374A9A"/>
                </a:solidFill>
              </a:rPr>
              <a:t>A tankönyvek minden 9. évfolyamos számára ingyenesek</a:t>
            </a:r>
          </a:p>
          <a:p>
            <a:pPr marL="342900" indent="-342900" algn="ctr"/>
            <a:r>
              <a:rPr lang="hu-HU" sz="3200" dirty="0" smtClean="0">
                <a:solidFill>
                  <a:srgbClr val="374A9A"/>
                </a:solidFill>
              </a:rPr>
              <a:t> </a:t>
            </a:r>
            <a:r>
              <a:rPr lang="hu-HU" sz="3200" b="1" dirty="0" smtClean="0">
                <a:solidFill>
                  <a:srgbClr val="374A9A"/>
                </a:solidFill>
              </a:rPr>
              <a:t>A tankönyvrendelésre a szülő részéről nincs szükség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hu-HU" sz="3200" dirty="0" smtClean="0">
                <a:solidFill>
                  <a:srgbClr val="374A9A"/>
                </a:solidFill>
              </a:rPr>
              <a:t>A füzet nagy alakú négyzetrácsos vagy vonalas legyen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hu-HU" sz="3200" dirty="0" smtClean="0">
                <a:solidFill>
                  <a:srgbClr val="374A9A"/>
                </a:solidFill>
              </a:rPr>
              <a:t>A tanulói számonkéréshez vonalas vagy négyzetrácsos ívpapírt kérünk, illetve néhol füzetet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hu-HU" sz="3200" dirty="0" smtClean="0">
                <a:solidFill>
                  <a:srgbClr val="374A9A"/>
                </a:solidFill>
              </a:rPr>
              <a:t>A szaktanárokkal szeptemberben a tanuló egyeztet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hu-HU" sz="3200" dirty="0" smtClean="0">
                <a:solidFill>
                  <a:srgbClr val="374A9A"/>
                </a:solidFill>
              </a:rPr>
              <a:t>Az iskolában </a:t>
            </a:r>
            <a:r>
              <a:rPr lang="hu-HU" sz="3200" dirty="0" err="1" smtClean="0">
                <a:solidFill>
                  <a:srgbClr val="374A9A"/>
                </a:solidFill>
              </a:rPr>
              <a:t>eKréta</a:t>
            </a:r>
            <a:r>
              <a:rPr lang="hu-HU" sz="3200" dirty="0" smtClean="0">
                <a:solidFill>
                  <a:srgbClr val="374A9A"/>
                </a:solidFill>
              </a:rPr>
              <a:t> működik, tájékoztató szeptemberben</a:t>
            </a:r>
          </a:p>
          <a:p>
            <a:pPr marL="342900" indent="-342900" algn="ctr"/>
            <a:r>
              <a:rPr lang="hu-HU" sz="3200" b="1" dirty="0" smtClean="0">
                <a:solidFill>
                  <a:srgbClr val="374A9A"/>
                </a:solidFill>
              </a:rPr>
              <a:t>Az osztályok a szakórák anyagát zárt internetes csoportba, a TEAMS-</a:t>
            </a:r>
            <a:r>
              <a:rPr lang="hu-HU" sz="3200" b="1" dirty="0" err="1" smtClean="0">
                <a:solidFill>
                  <a:srgbClr val="374A9A"/>
                </a:solidFill>
              </a:rPr>
              <a:t>ba</a:t>
            </a:r>
            <a:r>
              <a:rPr lang="hu-HU" sz="3200" b="1" dirty="0" smtClean="0">
                <a:solidFill>
                  <a:srgbClr val="374A9A"/>
                </a:solidFill>
              </a:rPr>
              <a:t>  töltik fel.</a:t>
            </a:r>
          </a:p>
          <a:p>
            <a:pPr marL="342900" indent="-342900" algn="ctr"/>
            <a:endParaRPr lang="hu-HU" sz="3200" b="1" dirty="0">
              <a:solidFill>
                <a:srgbClr val="374A9A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152625" y="0"/>
            <a:ext cx="800219" cy="68580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hu-HU" sz="2000" b="1" i="1" dirty="0" smtClean="0">
                <a:solidFill>
                  <a:schemeClr val="bg1"/>
                </a:solidFill>
              </a:rPr>
              <a:t>RUDAS - ahol tanulás és tudás, diák és tanár, törődés</a:t>
            </a:r>
          </a:p>
          <a:p>
            <a:pPr algn="ctr"/>
            <a:r>
              <a:rPr lang="hu-HU" sz="2000" b="1" i="1" dirty="0" smtClean="0">
                <a:solidFill>
                  <a:schemeClr val="bg1"/>
                </a:solidFill>
              </a:rPr>
              <a:t>		és szakmaiság mindig egymásra talál…</a:t>
            </a:r>
            <a:endParaRPr lang="hu-HU" sz="2000" b="1" i="1" dirty="0">
              <a:solidFill>
                <a:schemeClr val="bg1"/>
              </a:solidFill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3502892" y="791098"/>
            <a:ext cx="5867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 smtClean="0">
                <a:solidFill>
                  <a:schemeClr val="accent1">
                    <a:lumMod val="50000"/>
                  </a:schemeClr>
                </a:solidFill>
              </a:rPr>
              <a:t>DSZC Rudas Közgazdasági Technikum és Kollégium</a:t>
            </a:r>
          </a:p>
        </p:txBody>
      </p:sp>
    </p:spTree>
    <p:extLst>
      <p:ext uri="{BB962C8B-B14F-4D97-AF65-F5344CB8AC3E}">
        <p14:creationId xmlns:p14="http://schemas.microsoft.com/office/powerpoint/2010/main" val="289243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églalap 28"/>
          <p:cNvSpPr/>
          <p:nvPr/>
        </p:nvSpPr>
        <p:spPr>
          <a:xfrm>
            <a:off x="0" y="0"/>
            <a:ext cx="1105469" cy="6858000"/>
          </a:xfrm>
          <a:prstGeom prst="rect">
            <a:avLst/>
          </a:prstGeom>
          <a:gradFill flip="none" rotWithShape="1">
            <a:gsLst>
              <a:gs pos="0">
                <a:srgbClr val="374A9A">
                  <a:shade val="30000"/>
                  <a:satMod val="115000"/>
                </a:srgbClr>
              </a:gs>
              <a:gs pos="50000">
                <a:srgbClr val="374A9A">
                  <a:shade val="67500"/>
                  <a:satMod val="115000"/>
                </a:srgbClr>
              </a:gs>
              <a:gs pos="100000">
                <a:srgbClr val="374A9A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Téglalap 32"/>
          <p:cNvSpPr/>
          <p:nvPr/>
        </p:nvSpPr>
        <p:spPr>
          <a:xfrm>
            <a:off x="11752729" y="0"/>
            <a:ext cx="439271" cy="6858000"/>
          </a:xfrm>
          <a:prstGeom prst="rect">
            <a:avLst/>
          </a:prstGeom>
          <a:gradFill flip="none" rotWithShape="1">
            <a:gsLst>
              <a:gs pos="0">
                <a:srgbClr val="374A9A">
                  <a:shade val="30000"/>
                  <a:satMod val="115000"/>
                </a:srgbClr>
              </a:gs>
              <a:gs pos="50000">
                <a:srgbClr val="374A9A">
                  <a:shade val="67500"/>
                  <a:satMod val="115000"/>
                </a:srgbClr>
              </a:gs>
              <a:gs pos="100000">
                <a:srgbClr val="374A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doboz 14"/>
          <p:cNvSpPr txBox="1"/>
          <p:nvPr/>
        </p:nvSpPr>
        <p:spPr>
          <a:xfrm>
            <a:off x="1901796" y="63321"/>
            <a:ext cx="8824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i="1" dirty="0" smtClean="0">
                <a:solidFill>
                  <a:schemeClr val="accent1">
                    <a:lumMod val="50000"/>
                  </a:schemeClr>
                </a:solidFill>
              </a:rPr>
              <a:t>Házirend</a:t>
            </a:r>
          </a:p>
        </p:txBody>
      </p:sp>
      <p:sp>
        <p:nvSpPr>
          <p:cNvPr id="16" name="Téglalap 15"/>
          <p:cNvSpPr/>
          <p:nvPr/>
        </p:nvSpPr>
        <p:spPr>
          <a:xfrm>
            <a:off x="4325078" y="657908"/>
            <a:ext cx="3977961" cy="45719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2" name="Kép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000" y="136148"/>
            <a:ext cx="1580768" cy="1625172"/>
          </a:xfrm>
          <a:prstGeom prst="rect">
            <a:avLst/>
          </a:prstGeom>
        </p:spPr>
      </p:pic>
      <p:pic>
        <p:nvPicPr>
          <p:cNvPr id="36" name="Kép 3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4"/>
          <a:stretch/>
        </p:blipFill>
        <p:spPr>
          <a:xfrm>
            <a:off x="9855541" y="63321"/>
            <a:ext cx="1258047" cy="1829382"/>
          </a:xfrm>
          <a:prstGeom prst="rect">
            <a:avLst/>
          </a:prstGeom>
        </p:spPr>
      </p:pic>
      <p:sp>
        <p:nvSpPr>
          <p:cNvPr id="18" name="Szövegdoboz 17"/>
          <p:cNvSpPr txBox="1"/>
          <p:nvPr/>
        </p:nvSpPr>
        <p:spPr>
          <a:xfrm>
            <a:off x="1272414" y="1904999"/>
            <a:ext cx="1021201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hu-HU" altLang="hu-HU" sz="3600" dirty="0">
                <a:solidFill>
                  <a:schemeClr val="accent5">
                    <a:lumMod val="75000"/>
                  </a:schemeClr>
                </a:solidFill>
              </a:rPr>
              <a:t>Csengetési rend </a:t>
            </a:r>
            <a:r>
              <a:rPr lang="hu-HU" altLang="hu-HU" sz="3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hu-HU" altLang="hu-HU" sz="3600" dirty="0" smtClean="0">
                <a:solidFill>
                  <a:schemeClr val="accent5">
                    <a:lumMod val="75000"/>
                  </a:schemeClr>
                </a:solidFill>
              </a:rPr>
              <a:t>7:45-14:10-ig</a:t>
            </a:r>
            <a:r>
              <a:rPr lang="hu-HU" altLang="hu-HU" sz="3600" dirty="0" smtClean="0">
                <a:solidFill>
                  <a:schemeClr val="accent5">
                    <a:lumMod val="75000"/>
                  </a:schemeClr>
                </a:solidFill>
              </a:rPr>
              <a:t>, napi </a:t>
            </a:r>
            <a:r>
              <a:rPr lang="hu-HU" altLang="hu-HU" sz="3600" dirty="0">
                <a:solidFill>
                  <a:schemeClr val="accent5">
                    <a:lumMod val="75000"/>
                  </a:schemeClr>
                </a:solidFill>
              </a:rPr>
              <a:t>7 óra átlagban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hu-HU" altLang="hu-HU" sz="3600" dirty="0">
                <a:solidFill>
                  <a:schemeClr val="accent5">
                    <a:lumMod val="75000"/>
                  </a:schemeClr>
                </a:solidFill>
              </a:rPr>
              <a:t>A hiányzásokat előre, illetve a betegség kezdetén jelezni kell.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hu-HU" altLang="hu-HU" sz="3600" dirty="0">
                <a:solidFill>
                  <a:schemeClr val="accent5">
                    <a:lumMod val="75000"/>
                  </a:schemeClr>
                </a:solidFill>
              </a:rPr>
              <a:t>A tanuló ne </a:t>
            </a:r>
            <a:r>
              <a:rPr lang="hu-HU" altLang="hu-HU" sz="3600" dirty="0" smtClean="0">
                <a:solidFill>
                  <a:schemeClr val="accent5">
                    <a:lumMod val="75000"/>
                  </a:schemeClr>
                </a:solidFill>
              </a:rPr>
              <a:t>késsen!</a:t>
            </a:r>
            <a:endParaRPr lang="hu-HU" altLang="hu-HU" sz="3600" dirty="0">
              <a:solidFill>
                <a:schemeClr val="accent5">
                  <a:lumMod val="75000"/>
                </a:schemeClr>
              </a:solidFill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hu-HU" altLang="hu-HU" sz="3200" dirty="0">
                <a:solidFill>
                  <a:schemeClr val="accent5">
                    <a:lumMod val="75000"/>
                  </a:schemeClr>
                </a:solidFill>
              </a:rPr>
              <a:t>A napi viselet az iskolai </a:t>
            </a:r>
            <a:endParaRPr lang="hu-HU" altLang="hu-HU" sz="32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hu-HU" altLang="hu-HU" sz="3200" dirty="0" smtClean="0">
                <a:solidFill>
                  <a:schemeClr val="accent5">
                    <a:lumMod val="75000"/>
                  </a:schemeClr>
                </a:solidFill>
              </a:rPr>
              <a:t>	környezetnek </a:t>
            </a:r>
            <a:r>
              <a:rPr lang="hu-HU" altLang="hu-HU" sz="3200" dirty="0">
                <a:solidFill>
                  <a:schemeClr val="accent5">
                    <a:lumMod val="75000"/>
                  </a:schemeClr>
                </a:solidFill>
              </a:rPr>
              <a:t>megfelelő </a:t>
            </a:r>
            <a:r>
              <a:rPr lang="hu-HU" altLang="hu-HU" sz="3200" dirty="0" smtClean="0">
                <a:solidFill>
                  <a:schemeClr val="accent5">
                    <a:lumMod val="75000"/>
                  </a:schemeClr>
                </a:solidFill>
              </a:rPr>
              <a:t>legyen!</a:t>
            </a:r>
            <a:endParaRPr lang="hu-HU" altLang="hu-H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152625" y="0"/>
            <a:ext cx="800219" cy="68580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hu-HU" sz="2000" b="1" i="1" dirty="0" smtClean="0">
                <a:solidFill>
                  <a:schemeClr val="bg1"/>
                </a:solidFill>
              </a:rPr>
              <a:t>RUDAS - ahol tanulás és tudás, diák és tanár, törődés</a:t>
            </a:r>
          </a:p>
          <a:p>
            <a:pPr algn="ctr"/>
            <a:r>
              <a:rPr lang="hu-HU" sz="2000" b="1" i="1" dirty="0" smtClean="0">
                <a:solidFill>
                  <a:schemeClr val="bg1"/>
                </a:solidFill>
              </a:rPr>
              <a:t>		és szakmaiság mindig egymásra talál…</a:t>
            </a:r>
            <a:endParaRPr lang="hu-HU" sz="2000" b="1" i="1" dirty="0">
              <a:solidFill>
                <a:schemeClr val="bg1"/>
              </a:solidFill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3502892" y="791098"/>
            <a:ext cx="5867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 smtClean="0">
                <a:solidFill>
                  <a:schemeClr val="accent1">
                    <a:lumMod val="50000"/>
                  </a:schemeClr>
                </a:solidFill>
              </a:rPr>
              <a:t>DSZC Rudas Közgazdasági Technikum és Kollégium</a:t>
            </a:r>
          </a:p>
        </p:txBody>
      </p:sp>
      <p:pic>
        <p:nvPicPr>
          <p:cNvPr id="11" name="Tartalom hely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119" y="3666748"/>
            <a:ext cx="3850040" cy="256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3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églalap 28"/>
          <p:cNvSpPr/>
          <p:nvPr/>
        </p:nvSpPr>
        <p:spPr>
          <a:xfrm>
            <a:off x="0" y="0"/>
            <a:ext cx="1105469" cy="6858000"/>
          </a:xfrm>
          <a:prstGeom prst="rect">
            <a:avLst/>
          </a:prstGeom>
          <a:gradFill flip="none" rotWithShape="1">
            <a:gsLst>
              <a:gs pos="0">
                <a:srgbClr val="374A9A">
                  <a:shade val="30000"/>
                  <a:satMod val="115000"/>
                </a:srgbClr>
              </a:gs>
              <a:gs pos="50000">
                <a:srgbClr val="374A9A">
                  <a:shade val="67500"/>
                  <a:satMod val="115000"/>
                </a:srgbClr>
              </a:gs>
              <a:gs pos="100000">
                <a:srgbClr val="374A9A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Téglalap 32"/>
          <p:cNvSpPr/>
          <p:nvPr/>
        </p:nvSpPr>
        <p:spPr>
          <a:xfrm>
            <a:off x="11752729" y="0"/>
            <a:ext cx="439271" cy="6858000"/>
          </a:xfrm>
          <a:prstGeom prst="rect">
            <a:avLst/>
          </a:prstGeom>
          <a:gradFill flip="none" rotWithShape="1">
            <a:gsLst>
              <a:gs pos="0">
                <a:srgbClr val="374A9A">
                  <a:shade val="30000"/>
                  <a:satMod val="115000"/>
                </a:srgbClr>
              </a:gs>
              <a:gs pos="50000">
                <a:srgbClr val="374A9A">
                  <a:shade val="67500"/>
                  <a:satMod val="115000"/>
                </a:srgbClr>
              </a:gs>
              <a:gs pos="100000">
                <a:srgbClr val="374A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doboz 14"/>
          <p:cNvSpPr txBox="1"/>
          <p:nvPr/>
        </p:nvSpPr>
        <p:spPr>
          <a:xfrm>
            <a:off x="1901796" y="63321"/>
            <a:ext cx="8824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i="1" dirty="0" smtClean="0">
                <a:solidFill>
                  <a:schemeClr val="accent1">
                    <a:lumMod val="50000"/>
                  </a:schemeClr>
                </a:solidFill>
              </a:rPr>
              <a:t>Iskolai Közösségi Szolgálat</a:t>
            </a:r>
          </a:p>
        </p:txBody>
      </p:sp>
      <p:sp>
        <p:nvSpPr>
          <p:cNvPr id="16" name="Téglalap 15"/>
          <p:cNvSpPr/>
          <p:nvPr/>
        </p:nvSpPr>
        <p:spPr>
          <a:xfrm>
            <a:off x="4325078" y="657908"/>
            <a:ext cx="3977961" cy="45719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2" name="Kép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000" y="136148"/>
            <a:ext cx="1580768" cy="1625172"/>
          </a:xfrm>
          <a:prstGeom prst="rect">
            <a:avLst/>
          </a:prstGeom>
        </p:spPr>
      </p:pic>
      <p:pic>
        <p:nvPicPr>
          <p:cNvPr id="36" name="Kép 3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4"/>
          <a:stretch/>
        </p:blipFill>
        <p:spPr>
          <a:xfrm>
            <a:off x="9855541" y="63321"/>
            <a:ext cx="1258047" cy="1829382"/>
          </a:xfrm>
          <a:prstGeom prst="rect">
            <a:avLst/>
          </a:prstGeom>
        </p:spPr>
      </p:pic>
      <p:sp>
        <p:nvSpPr>
          <p:cNvPr id="28" name="Szövegdoboz 27"/>
          <p:cNvSpPr txBox="1"/>
          <p:nvPr/>
        </p:nvSpPr>
        <p:spPr>
          <a:xfrm>
            <a:off x="1458686" y="1839686"/>
            <a:ext cx="1015637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altLang="hu-HU" sz="2800" dirty="0">
                <a:solidFill>
                  <a:schemeClr val="accent5">
                    <a:lumMod val="75000"/>
                  </a:schemeClr>
                </a:solidFill>
              </a:rPr>
              <a:t>2016-tól az érettségi </a:t>
            </a:r>
            <a:r>
              <a:rPr lang="hu-HU" altLang="hu-HU" sz="2800" dirty="0" smtClean="0">
                <a:solidFill>
                  <a:schemeClr val="accent5">
                    <a:lumMod val="75000"/>
                  </a:schemeClr>
                </a:solidFill>
              </a:rPr>
              <a:t>vizsga megkezdésének feltétele </a:t>
            </a:r>
            <a:r>
              <a:rPr lang="hu-HU" altLang="hu-HU" sz="2800" dirty="0">
                <a:solidFill>
                  <a:schemeClr val="accent5">
                    <a:lumMod val="75000"/>
                  </a:schemeClr>
                </a:solidFill>
              </a:rPr>
              <a:t>az 50 óra közösségi szolgálat, RÖDICS.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altLang="hu-HU" sz="2800" dirty="0">
                <a:solidFill>
                  <a:schemeClr val="accent5">
                    <a:lumMod val="75000"/>
                  </a:schemeClr>
                </a:solidFill>
              </a:rPr>
              <a:t>9-11. évfolyam alatt kell teljesíteni.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altLang="hu-HU" sz="2800" dirty="0">
                <a:solidFill>
                  <a:schemeClr val="accent5">
                    <a:lumMod val="75000"/>
                  </a:schemeClr>
                </a:solidFill>
              </a:rPr>
              <a:t>Iskolánknak szerteágazó kapcsolatai vannak, de saját tevékenységet is lehet választani</a:t>
            </a:r>
            <a:r>
              <a:rPr lang="hu-HU" altLang="hu-HU" sz="28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altLang="hu-HU" sz="2400" dirty="0" smtClean="0">
                <a:solidFill>
                  <a:schemeClr val="accent5">
                    <a:lumMod val="75000"/>
                  </a:schemeClr>
                </a:solidFill>
              </a:rPr>
              <a:t>Részletes tájékoztatót az osztályfőnök oszt.</a:t>
            </a:r>
            <a:endParaRPr lang="hu-HU" altLang="hu-HU" sz="24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hu-HU" altLang="hu-HU" sz="4000" dirty="0"/>
          </a:p>
          <a:p>
            <a:endParaRPr lang="hu-HU" altLang="hu-HU" sz="4000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152625" y="0"/>
            <a:ext cx="800219" cy="68580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hu-HU" sz="2000" b="1" i="1" dirty="0" smtClean="0">
                <a:solidFill>
                  <a:schemeClr val="bg1"/>
                </a:solidFill>
              </a:rPr>
              <a:t>RUDAS - ahol tanulás és tudás, diák és tanár, törődés</a:t>
            </a:r>
          </a:p>
          <a:p>
            <a:pPr algn="ctr"/>
            <a:r>
              <a:rPr lang="hu-HU" sz="2000" b="1" i="1" dirty="0" smtClean="0">
                <a:solidFill>
                  <a:schemeClr val="bg1"/>
                </a:solidFill>
              </a:rPr>
              <a:t>		és szakmaiság mindig egymásra talál…</a:t>
            </a:r>
            <a:endParaRPr lang="hu-HU" sz="2000" b="1" i="1" dirty="0">
              <a:solidFill>
                <a:schemeClr val="bg1"/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 rot="16200000">
            <a:off x="9370767" y="4188204"/>
            <a:ext cx="52031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i="1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2" name="Szövegdoboz 21"/>
          <p:cNvSpPr txBox="1"/>
          <p:nvPr/>
        </p:nvSpPr>
        <p:spPr>
          <a:xfrm>
            <a:off x="3502892" y="816036"/>
            <a:ext cx="5867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 smtClean="0">
                <a:solidFill>
                  <a:schemeClr val="accent1">
                    <a:lumMod val="50000"/>
                  </a:schemeClr>
                </a:solidFill>
              </a:rPr>
              <a:t>DSZC Rudas Közgazdasági Technikum és Kollégium</a:t>
            </a:r>
          </a:p>
        </p:txBody>
      </p:sp>
      <p:pic>
        <p:nvPicPr>
          <p:cNvPr id="12" name="Picture 2" descr="B&amp;odblac;vebben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207" y="4815031"/>
            <a:ext cx="2651125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Tartalom helye 6" descr="parázs-varáz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6279" y="3689867"/>
            <a:ext cx="3933825" cy="2953703"/>
          </a:xfrm>
          <a:prstGeom prst="rect">
            <a:avLst/>
          </a:prstGeo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378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artalom hely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758" y="1892703"/>
            <a:ext cx="10501135" cy="4351338"/>
          </a:xfrm>
          <a:prstGeom prst="rect">
            <a:avLst/>
          </a:prstGeom>
        </p:spPr>
      </p:pic>
      <p:sp>
        <p:nvSpPr>
          <p:cNvPr id="29" name="Téglalap 28"/>
          <p:cNvSpPr/>
          <p:nvPr/>
        </p:nvSpPr>
        <p:spPr>
          <a:xfrm>
            <a:off x="0" y="0"/>
            <a:ext cx="1105469" cy="6858000"/>
          </a:xfrm>
          <a:prstGeom prst="rect">
            <a:avLst/>
          </a:prstGeom>
          <a:gradFill flip="none" rotWithShape="1">
            <a:gsLst>
              <a:gs pos="0">
                <a:srgbClr val="374A9A">
                  <a:shade val="30000"/>
                  <a:satMod val="115000"/>
                </a:srgbClr>
              </a:gs>
              <a:gs pos="50000">
                <a:srgbClr val="374A9A">
                  <a:shade val="67500"/>
                  <a:satMod val="115000"/>
                </a:srgbClr>
              </a:gs>
              <a:gs pos="100000">
                <a:srgbClr val="374A9A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Téglalap 32"/>
          <p:cNvSpPr/>
          <p:nvPr/>
        </p:nvSpPr>
        <p:spPr>
          <a:xfrm>
            <a:off x="11752729" y="0"/>
            <a:ext cx="439271" cy="6858000"/>
          </a:xfrm>
          <a:prstGeom prst="rect">
            <a:avLst/>
          </a:prstGeom>
          <a:gradFill flip="none" rotWithShape="1">
            <a:gsLst>
              <a:gs pos="0">
                <a:srgbClr val="374A9A">
                  <a:shade val="30000"/>
                  <a:satMod val="115000"/>
                </a:srgbClr>
              </a:gs>
              <a:gs pos="50000">
                <a:srgbClr val="374A9A">
                  <a:shade val="67500"/>
                  <a:satMod val="115000"/>
                </a:srgbClr>
              </a:gs>
              <a:gs pos="100000">
                <a:srgbClr val="374A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doboz 14"/>
          <p:cNvSpPr txBox="1"/>
          <p:nvPr/>
        </p:nvSpPr>
        <p:spPr>
          <a:xfrm>
            <a:off x="1901796" y="63321"/>
            <a:ext cx="8824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i="1" dirty="0" smtClean="0">
                <a:solidFill>
                  <a:schemeClr val="accent1">
                    <a:lumMod val="50000"/>
                  </a:schemeClr>
                </a:solidFill>
              </a:rPr>
              <a:t>Gólyanap</a:t>
            </a:r>
          </a:p>
        </p:txBody>
      </p:sp>
      <p:sp>
        <p:nvSpPr>
          <p:cNvPr id="16" name="Téglalap 15"/>
          <p:cNvSpPr/>
          <p:nvPr/>
        </p:nvSpPr>
        <p:spPr>
          <a:xfrm>
            <a:off x="4325078" y="657908"/>
            <a:ext cx="3977961" cy="45719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2" name="Kép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000" y="136148"/>
            <a:ext cx="1580768" cy="1625172"/>
          </a:xfrm>
          <a:prstGeom prst="rect">
            <a:avLst/>
          </a:prstGeom>
        </p:spPr>
      </p:pic>
      <p:pic>
        <p:nvPicPr>
          <p:cNvPr id="36" name="Kép 3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4"/>
          <a:stretch/>
        </p:blipFill>
        <p:spPr>
          <a:xfrm>
            <a:off x="9855541" y="63321"/>
            <a:ext cx="1258047" cy="1829382"/>
          </a:xfrm>
          <a:prstGeom prst="rect">
            <a:avLst/>
          </a:prstGeom>
        </p:spPr>
      </p:pic>
      <p:sp>
        <p:nvSpPr>
          <p:cNvPr id="28" name="Szövegdoboz 27"/>
          <p:cNvSpPr txBox="1"/>
          <p:nvPr/>
        </p:nvSpPr>
        <p:spPr>
          <a:xfrm>
            <a:off x="1458686" y="1839686"/>
            <a:ext cx="101563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altLang="hu-HU" sz="40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hu-HU" altLang="hu-HU" sz="3600" dirty="0" smtClean="0">
                <a:solidFill>
                  <a:schemeClr val="bg1"/>
                </a:solidFill>
              </a:rPr>
              <a:t>2025. augusztus 28-29. Zamárdi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hu-HU" altLang="hu-HU" sz="3600" dirty="0" smtClean="0">
                <a:solidFill>
                  <a:schemeClr val="bg1"/>
                </a:solidFill>
              </a:rPr>
              <a:t>Felhívást papír alapon adunk</a:t>
            </a:r>
            <a:endParaRPr lang="hu-HU" altLang="hu-HU" sz="3600" dirty="0">
              <a:solidFill>
                <a:schemeClr val="bg1"/>
              </a:solidFill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152625" y="0"/>
            <a:ext cx="800219" cy="68580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hu-HU" sz="2000" b="1" i="1" dirty="0" smtClean="0">
                <a:solidFill>
                  <a:schemeClr val="bg1"/>
                </a:solidFill>
              </a:rPr>
              <a:t>RUDAS - ahol tanulás és tudás, diák és tanár, törődés</a:t>
            </a:r>
          </a:p>
          <a:p>
            <a:pPr algn="ctr"/>
            <a:r>
              <a:rPr lang="hu-HU" sz="2000" b="1" i="1" dirty="0" smtClean="0">
                <a:solidFill>
                  <a:schemeClr val="bg1"/>
                </a:solidFill>
              </a:rPr>
              <a:t>		és szakmaiság mindig egymásra talál…</a:t>
            </a:r>
            <a:endParaRPr lang="hu-HU" sz="2000" b="1" i="1" dirty="0">
              <a:solidFill>
                <a:schemeClr val="bg1"/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 rot="16200000">
            <a:off x="9370767" y="4188204"/>
            <a:ext cx="52031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i="1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2" name="Szövegdoboz 21"/>
          <p:cNvSpPr txBox="1"/>
          <p:nvPr/>
        </p:nvSpPr>
        <p:spPr>
          <a:xfrm>
            <a:off x="3502892" y="816036"/>
            <a:ext cx="5867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 smtClean="0">
                <a:solidFill>
                  <a:schemeClr val="accent1">
                    <a:lumMod val="50000"/>
                  </a:schemeClr>
                </a:solidFill>
              </a:rPr>
              <a:t>DSZC Rudas Közgazdasági Technikum és Kollégium</a:t>
            </a:r>
          </a:p>
        </p:txBody>
      </p:sp>
    </p:spTree>
    <p:extLst>
      <p:ext uri="{BB962C8B-B14F-4D97-AF65-F5344CB8AC3E}">
        <p14:creationId xmlns:p14="http://schemas.microsoft.com/office/powerpoint/2010/main" val="117711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églalap 28"/>
          <p:cNvSpPr/>
          <p:nvPr/>
        </p:nvSpPr>
        <p:spPr>
          <a:xfrm>
            <a:off x="0" y="0"/>
            <a:ext cx="1105469" cy="6858000"/>
          </a:xfrm>
          <a:prstGeom prst="rect">
            <a:avLst/>
          </a:prstGeom>
          <a:gradFill flip="none" rotWithShape="1">
            <a:gsLst>
              <a:gs pos="0">
                <a:srgbClr val="374A9A">
                  <a:shade val="30000"/>
                  <a:satMod val="115000"/>
                </a:srgbClr>
              </a:gs>
              <a:gs pos="50000">
                <a:srgbClr val="374A9A">
                  <a:shade val="67500"/>
                  <a:satMod val="115000"/>
                </a:srgbClr>
              </a:gs>
              <a:gs pos="100000">
                <a:srgbClr val="374A9A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Téglalap 32"/>
          <p:cNvSpPr/>
          <p:nvPr/>
        </p:nvSpPr>
        <p:spPr>
          <a:xfrm>
            <a:off x="11752729" y="0"/>
            <a:ext cx="439271" cy="6858000"/>
          </a:xfrm>
          <a:prstGeom prst="rect">
            <a:avLst/>
          </a:prstGeom>
          <a:gradFill flip="none" rotWithShape="1">
            <a:gsLst>
              <a:gs pos="0">
                <a:srgbClr val="374A9A">
                  <a:shade val="30000"/>
                  <a:satMod val="115000"/>
                </a:srgbClr>
              </a:gs>
              <a:gs pos="50000">
                <a:srgbClr val="374A9A">
                  <a:shade val="67500"/>
                  <a:satMod val="115000"/>
                </a:srgbClr>
              </a:gs>
              <a:gs pos="100000">
                <a:srgbClr val="374A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doboz 14"/>
          <p:cNvSpPr txBox="1"/>
          <p:nvPr/>
        </p:nvSpPr>
        <p:spPr>
          <a:xfrm>
            <a:off x="1901796" y="63321"/>
            <a:ext cx="8824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i="1" dirty="0" smtClean="0">
                <a:solidFill>
                  <a:schemeClr val="accent1">
                    <a:lumMod val="50000"/>
                  </a:schemeClr>
                </a:solidFill>
              </a:rPr>
              <a:t>Elérhetőségek</a:t>
            </a:r>
          </a:p>
        </p:txBody>
      </p:sp>
      <p:sp>
        <p:nvSpPr>
          <p:cNvPr id="16" name="Téglalap 15"/>
          <p:cNvSpPr/>
          <p:nvPr/>
        </p:nvSpPr>
        <p:spPr>
          <a:xfrm>
            <a:off x="4325078" y="657908"/>
            <a:ext cx="3977961" cy="45719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2" name="Kép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000" y="136148"/>
            <a:ext cx="1580768" cy="1625172"/>
          </a:xfrm>
          <a:prstGeom prst="rect">
            <a:avLst/>
          </a:prstGeom>
        </p:spPr>
      </p:pic>
      <p:pic>
        <p:nvPicPr>
          <p:cNvPr id="36" name="Kép 3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4"/>
          <a:stretch/>
        </p:blipFill>
        <p:spPr>
          <a:xfrm>
            <a:off x="9855541" y="63321"/>
            <a:ext cx="1258047" cy="1829382"/>
          </a:xfrm>
          <a:prstGeom prst="rect">
            <a:avLst/>
          </a:prstGeom>
        </p:spPr>
      </p:pic>
      <p:sp>
        <p:nvSpPr>
          <p:cNvPr id="34" name="Szövegdoboz 33"/>
          <p:cNvSpPr txBox="1"/>
          <p:nvPr/>
        </p:nvSpPr>
        <p:spPr>
          <a:xfrm>
            <a:off x="152625" y="0"/>
            <a:ext cx="800219" cy="68580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hu-HU" sz="2000" b="1" i="1" dirty="0" smtClean="0">
                <a:solidFill>
                  <a:schemeClr val="bg1"/>
                </a:solidFill>
              </a:rPr>
              <a:t>RUDAS - ahol tanulás és tudás, diák és tanár, törődés</a:t>
            </a:r>
          </a:p>
          <a:p>
            <a:pPr algn="ctr"/>
            <a:r>
              <a:rPr lang="hu-HU" sz="2000" b="1" i="1" dirty="0" smtClean="0">
                <a:solidFill>
                  <a:schemeClr val="bg1"/>
                </a:solidFill>
              </a:rPr>
              <a:t>		és szakmaiság mindig egymásra talál…</a:t>
            </a:r>
            <a:endParaRPr lang="hu-HU" sz="2000" b="1" i="1" dirty="0">
              <a:solidFill>
                <a:schemeClr val="bg1"/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 rot="16200000">
            <a:off x="9370767" y="4188204"/>
            <a:ext cx="52031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i="1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2" name="Szövegdoboz 21"/>
          <p:cNvSpPr txBox="1"/>
          <p:nvPr/>
        </p:nvSpPr>
        <p:spPr>
          <a:xfrm>
            <a:off x="3502892" y="791098"/>
            <a:ext cx="5867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 smtClean="0">
                <a:solidFill>
                  <a:schemeClr val="accent1">
                    <a:lumMod val="50000"/>
                  </a:schemeClr>
                </a:solidFill>
              </a:rPr>
              <a:t>DSZC Rudas Közgazdasági Technikum és Kollégium</a:t>
            </a:r>
          </a:p>
        </p:txBody>
      </p:sp>
      <p:sp>
        <p:nvSpPr>
          <p:cNvPr id="23" name="Téglalap 22"/>
          <p:cNvSpPr/>
          <p:nvPr/>
        </p:nvSpPr>
        <p:spPr>
          <a:xfrm>
            <a:off x="1665514" y="1360714"/>
            <a:ext cx="885008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hu-HU" sz="4800" b="1" dirty="0" smtClean="0">
                <a:solidFill>
                  <a:srgbClr val="374A9A"/>
                </a:solidFill>
              </a:rPr>
              <a:t>www.rudas.hu</a:t>
            </a:r>
          </a:p>
          <a:p>
            <a:pPr marL="342900" indent="-342900" algn="ctr"/>
            <a:r>
              <a:rPr lang="hu-HU" sz="4000" dirty="0" smtClean="0">
                <a:solidFill>
                  <a:srgbClr val="374A9A"/>
                </a:solidFill>
              </a:rPr>
              <a:t>25-510-280</a:t>
            </a:r>
          </a:p>
          <a:p>
            <a:pPr marL="342900" indent="-342900" algn="ctr"/>
            <a:r>
              <a:rPr lang="hu-HU" sz="4000" dirty="0" smtClean="0">
                <a:solidFill>
                  <a:srgbClr val="374A9A"/>
                </a:solidFill>
              </a:rPr>
              <a:t>A honlapon az elérhetőségein fülön.</a:t>
            </a:r>
          </a:p>
          <a:p>
            <a:pPr marL="342900" indent="-342900" algn="ctr"/>
            <a:r>
              <a:rPr lang="hu-HU" sz="4000" dirty="0" err="1" smtClean="0">
                <a:solidFill>
                  <a:srgbClr val="374A9A"/>
                </a:solidFill>
                <a:hlinkClick r:id="rId4"/>
              </a:rPr>
              <a:t>vezetoseg</a:t>
            </a:r>
            <a:r>
              <a:rPr lang="hu-HU" sz="4000" dirty="0" smtClean="0">
                <a:solidFill>
                  <a:srgbClr val="374A9A"/>
                </a:solidFill>
                <a:hlinkClick r:id="rId4"/>
              </a:rPr>
              <a:t>@</a:t>
            </a:r>
            <a:r>
              <a:rPr lang="hu-HU" sz="4000" dirty="0" err="1" smtClean="0">
                <a:solidFill>
                  <a:srgbClr val="374A9A"/>
                </a:solidFill>
                <a:hlinkClick r:id="rId4"/>
              </a:rPr>
              <a:t>rudas.hu</a:t>
            </a:r>
            <a:r>
              <a:rPr lang="hu-HU" sz="4000" dirty="0" smtClean="0">
                <a:solidFill>
                  <a:srgbClr val="374A9A"/>
                </a:solidFill>
              </a:rPr>
              <a:t> </a:t>
            </a:r>
          </a:p>
          <a:p>
            <a:pPr marL="342900" indent="-342900" algn="ctr"/>
            <a:r>
              <a:rPr lang="hu-HU" sz="4000" dirty="0" smtClean="0">
                <a:solidFill>
                  <a:srgbClr val="374A9A"/>
                </a:solidFill>
              </a:rPr>
              <a:t>Szerdai ügyeleti napokon lehet ügyeket intézni.</a:t>
            </a:r>
          </a:p>
          <a:p>
            <a:pPr marL="342900" indent="-342900" algn="ctr"/>
            <a:r>
              <a:rPr lang="hu-HU" sz="4000" dirty="0" smtClean="0">
                <a:solidFill>
                  <a:srgbClr val="374A9A"/>
                </a:solidFill>
              </a:rPr>
              <a:t>Minden információ a honlapon!</a:t>
            </a:r>
          </a:p>
          <a:p>
            <a:pPr marL="342900" indent="-342900" algn="ctr"/>
            <a:r>
              <a:rPr lang="hu-HU" sz="4000" dirty="0" smtClean="0">
                <a:solidFill>
                  <a:srgbClr val="374A9A"/>
                </a:solidFill>
              </a:rPr>
              <a:t>Az iskola főbejáratára is kifüggesztve.</a:t>
            </a:r>
          </a:p>
        </p:txBody>
      </p:sp>
    </p:spTree>
    <p:extLst>
      <p:ext uri="{BB962C8B-B14F-4D97-AF65-F5344CB8AC3E}">
        <p14:creationId xmlns:p14="http://schemas.microsoft.com/office/powerpoint/2010/main" val="408173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</TotalTime>
  <Words>439</Words>
  <Application>Microsoft Office PowerPoint</Application>
  <PresentationFormat>Szélesvásznú</PresentationFormat>
  <Paragraphs>97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rudas</dc:creator>
  <cp:lastModifiedBy>csicsi</cp:lastModifiedBy>
  <cp:revision>155</cp:revision>
  <dcterms:created xsi:type="dcterms:W3CDTF">2015-08-10T11:31:23Z</dcterms:created>
  <dcterms:modified xsi:type="dcterms:W3CDTF">2025-05-26T06:58:00Z</dcterms:modified>
</cp:coreProperties>
</file>